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84" r:id="rId2"/>
  </p:sldMasterIdLst>
  <p:notesMasterIdLst>
    <p:notesMasterId r:id="rId41"/>
  </p:notesMasterIdLst>
  <p:sldIdLst>
    <p:sldId id="291" r:id="rId3"/>
    <p:sldId id="365" r:id="rId4"/>
    <p:sldId id="366" r:id="rId5"/>
    <p:sldId id="325" r:id="rId6"/>
    <p:sldId id="328" r:id="rId7"/>
    <p:sldId id="329" r:id="rId8"/>
    <p:sldId id="326" r:id="rId9"/>
    <p:sldId id="330" r:id="rId10"/>
    <p:sldId id="327" r:id="rId11"/>
    <p:sldId id="363" r:id="rId12"/>
    <p:sldId id="334" r:id="rId13"/>
    <p:sldId id="333" r:id="rId14"/>
    <p:sldId id="332" r:id="rId15"/>
    <p:sldId id="331" r:id="rId16"/>
    <p:sldId id="364" r:id="rId17"/>
    <p:sldId id="335" r:id="rId18"/>
    <p:sldId id="336" r:id="rId19"/>
    <p:sldId id="337" r:id="rId20"/>
    <p:sldId id="341" r:id="rId21"/>
    <p:sldId id="340" r:id="rId22"/>
    <p:sldId id="339" r:id="rId23"/>
    <p:sldId id="338" r:id="rId24"/>
    <p:sldId id="342" r:id="rId25"/>
    <p:sldId id="343" r:id="rId26"/>
    <p:sldId id="346" r:id="rId27"/>
    <p:sldId id="357" r:id="rId28"/>
    <p:sldId id="358" r:id="rId29"/>
    <p:sldId id="367" r:id="rId30"/>
    <p:sldId id="355" r:id="rId31"/>
    <p:sldId id="356" r:id="rId32"/>
    <p:sldId id="345" r:id="rId33"/>
    <p:sldId id="344" r:id="rId34"/>
    <p:sldId id="362" r:id="rId35"/>
    <p:sldId id="359" r:id="rId36"/>
    <p:sldId id="351" r:id="rId37"/>
    <p:sldId id="353" r:id="rId38"/>
    <p:sldId id="352" r:id="rId39"/>
    <p:sldId id="354" r:id="rId40"/>
  </p:sldIdLst>
  <p:sldSz cx="12192000" cy="6858000"/>
  <p:notesSz cx="6858000" cy="9144000"/>
  <p:defaultTextStyle>
    <a:defPPr lvl="0">
      <a:defRPr lang="es-MX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 varScale="1">
        <p:scale>
          <a:sx n="110" d="100"/>
          <a:sy n="110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50EB3-34FB-4BD1-B326-11CC2AD6B79E}" type="datetimeFigureOut">
              <a:rPr lang="es-MX" smtClean="0"/>
              <a:t>07/09/2023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19DD-8628-4C9E-B781-A37F3367D9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32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50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583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496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587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990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29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896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207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55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05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11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610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984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736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253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72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35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951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577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335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210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1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610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887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66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091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5407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1249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4454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1574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379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52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57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32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26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258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19DD-8628-4C9E-B781-A37F3367D9C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43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E87B04-931A-54CD-60D5-549C7AF56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A873362-AED2-DFAA-895A-E5CC59EA9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73609B-09E7-3934-E1D0-C87ACDD9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E2110-AE6D-4031-87F4-F0C4FDF52738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8242D38-231E-DB00-FA71-781ACA54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5A40101-34BE-37C5-DF0B-6B2B05C5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CBE7A-0479-4A26-861C-8A0A0DEE8FB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7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D8417A-95C4-BA49-72BC-69D5DA25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7CA8626-0659-B637-357D-5D27C6284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142E5EC-DAFF-43A9-C511-DA2CB6E1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E2110-AE6D-4031-87F4-F0C4FDF52738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6B314FC-6D83-FE0D-8282-2FEC6F3D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244C29A-5352-2CBB-67D2-13737C72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CBE7A-0479-4A26-861C-8A0A0DEE8FB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7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A5248F5-015A-D7A7-3CB8-072A2B3E4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E862203-7EA3-9A16-D29A-3016B62F2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558675F-4650-6A1C-5D8D-F6D652FA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E2110-AE6D-4031-87F4-F0C4FDF52738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F91B4C2-FA8C-EE1F-645D-3526429E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71B3A13-2C86-A465-7344-5E61D888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CBE7A-0479-4A26-861C-8A0A0DEE8FB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703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B3FB2-AD36-B348-97F9-CB582C54838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4628-B523-0D47-81E0-F9A99D67A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27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B3FB2-AD36-B348-97F9-CB582C54838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4628-B523-0D47-81E0-F9A99D67A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22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B3FB2-AD36-B348-97F9-CB582C54838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4628-B523-0D47-81E0-F9A99D67A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747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B3FB2-AD36-B348-97F9-CB582C54838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4628-B523-0D47-81E0-F9A99D67A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89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B3FB2-AD36-B348-97F9-CB582C54838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4628-B523-0D47-81E0-F9A99D67A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38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B3FB2-AD36-B348-97F9-CB582C54838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4628-B523-0D47-81E0-F9A99D67A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207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B3FB2-AD36-B348-97F9-CB582C54838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4628-B523-0D47-81E0-F9A99D67A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178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B3FB2-AD36-B348-97F9-CB582C54838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4628-B523-0D47-81E0-F9A99D67A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81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0D1D79-8620-2FDC-904E-BEEEDF44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1535F19-8A03-8FC5-02FB-680D736DF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E522DD5-7390-E717-49CE-030F0450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E2110-AE6D-4031-87F4-F0C4FDF52738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FC15256-7029-0D0B-F205-153E5059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1AE994F-DA90-317D-AAED-3A16B616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CBE7A-0479-4A26-861C-8A0A0DEE8FB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379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B3FB2-AD36-B348-97F9-CB582C54838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4628-B523-0D47-81E0-F9A99D67A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67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B3FB2-AD36-B348-97F9-CB582C54838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4628-B523-0D47-81E0-F9A99D67A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618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B3FB2-AD36-B348-97F9-CB582C54838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4628-B523-0D47-81E0-F9A99D67A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07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4D6F25-BA09-8C9C-739B-58313794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CDA6D10-CCD0-271C-4094-6A74EFBCF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01CD742-9016-450E-3146-32A78F9A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E2110-AE6D-4031-87F4-F0C4FDF52738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5AEFDC-A002-4D26-C131-5B98A398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2646FF-C041-E6A2-C98B-B448E819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CBE7A-0479-4A26-861C-8A0A0DEE8FB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30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23FBB2-9BD6-F5E5-1C8B-4D1DDBDD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3FDA2D-6970-3A17-B6D3-D871A14BD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59F2887-EFC1-BCE1-0009-46A0D4597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C1CEDD2-91EE-8522-23FC-08B74E09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E2110-AE6D-4031-87F4-F0C4FDF52738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1D5EFAD-244D-1AFA-9C03-81CFC5FC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E743BD2-A819-6945-020B-5A53E114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CBE7A-0479-4A26-861C-8A0A0DEE8FB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34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EEC4CD-0E62-E99F-2D5D-19D46340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34A17B8-AC62-6C32-AABA-521180540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978D66F-F5EF-3FA5-F648-30A6EE2BC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782352E-BB9A-5DED-B75C-1180641CA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8672B57-1FC2-A785-6DA0-545C861E3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027E5F3-1FA2-04C2-464F-FF0F9FE3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E2110-AE6D-4031-87F4-F0C4FDF52738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5997140-B066-D80E-15F6-CDA577DE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B3907FD-A2A4-03A8-1F79-0D16BB0F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CBE7A-0479-4A26-861C-8A0A0DEE8FB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58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DF1A12-8659-7E55-D552-15D4F22F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48D64C1-2F80-55BD-9D33-6D8A33F2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E2110-AE6D-4031-87F4-F0C4FDF52738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B655C0F-C88E-9659-71AD-14472A49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87157D5-4020-FB68-F290-81955808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CBE7A-0479-4A26-861C-8A0A0DEE8FB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97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DF79EE2-D3ED-144E-44DE-8DA65331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E2110-AE6D-4031-87F4-F0C4FDF52738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A39C293-D0F3-B4DE-A69A-B56C5302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EEC9836-75C7-5453-B780-738D1207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CBE7A-0479-4A26-861C-8A0A0DEE8FB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14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431368-2A63-510D-04B2-1A11B502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CD856D5-EBD3-828A-4E74-6E588134C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BED86EC-0D78-EC58-B22A-6C468D89F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5B16F57-6AEF-6534-6A74-84C5D6A0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E2110-AE6D-4031-87F4-F0C4FDF52738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44A9327-6807-E66C-D07E-0CCDF17B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66469CB-80DE-1B7F-BB33-E8AC84E2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CBE7A-0479-4A26-861C-8A0A0DEE8FB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3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15A1E6-04D7-BF3E-0C15-F44330E9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10D622A-3494-EB6E-2B3C-B1C398ABA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487CA16-9731-E2B4-6F94-3C6CB1362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C61466-61F8-B842-BD39-569B0A0E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E2110-AE6D-4031-87F4-F0C4FDF52738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385739A-12C7-1B00-2E37-8E0FE6CB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78F8C47-34A2-090E-4CFE-1316FB3E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CBE7A-0479-4A26-861C-8A0A0DEE8FB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45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10F7DF3-8177-8FD4-3656-79AF4677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AB77903-AF75-F663-A609-4A5F51FD2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F8B26D5-548B-CB53-08EB-F106601C8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E2110-AE6D-4031-87F4-F0C4FDF52738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601A3BA-40E6-D1F3-C7A7-B793FA80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1B231D0-15EE-3D29-8DFD-E505B99E1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CBE7A-0479-4A26-861C-8A0A0DEE8FB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3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B3FB2-AD36-B348-97F9-CB582C54838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4628-B523-0D47-81E0-F9A99D67A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2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10A52F6-047D-121B-870A-D007BF2B0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68" y="1147313"/>
            <a:ext cx="5939138" cy="361432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4438"/>
                </a:solidFill>
                <a:latin typeface="Monserrat "/>
              </a:rPr>
              <a:t>Ser y </a:t>
            </a:r>
            <a:r>
              <a:rPr lang="es-ES" b="1" dirty="0" smtClean="0">
                <a:solidFill>
                  <a:srgbClr val="004438"/>
                </a:solidFill>
                <a:latin typeface="Monserrat "/>
              </a:rPr>
              <a:t>hacer</a:t>
            </a:r>
            <a:r>
              <a:rPr lang="es-ES" b="1" dirty="0">
                <a:solidFill>
                  <a:srgbClr val="004438"/>
                </a:solidFill>
                <a:latin typeface="Monserrat "/>
              </a:rPr>
              <a:t/>
            </a:r>
            <a:br>
              <a:rPr lang="es-ES" b="1" dirty="0">
                <a:solidFill>
                  <a:srgbClr val="004438"/>
                </a:solidFill>
                <a:latin typeface="Monserrat "/>
              </a:rPr>
            </a:br>
            <a:r>
              <a:rPr lang="es-ES" b="1" dirty="0">
                <a:solidFill>
                  <a:srgbClr val="004438"/>
                </a:solidFill>
                <a:latin typeface="Monserrat "/>
              </a:rPr>
              <a:t>del</a:t>
            </a:r>
            <a:br>
              <a:rPr lang="es-ES" b="1" dirty="0">
                <a:solidFill>
                  <a:srgbClr val="004438"/>
                </a:solidFill>
                <a:latin typeface="Monserrat "/>
              </a:rPr>
            </a:br>
            <a:r>
              <a:rPr lang="es-ES" b="1" dirty="0">
                <a:solidFill>
                  <a:srgbClr val="004438"/>
                </a:solidFill>
                <a:latin typeface="Monserrat "/>
              </a:rPr>
              <a:t>Asistente Eclesial</a:t>
            </a:r>
            <a:endParaRPr lang="es-MX" b="1" dirty="0">
              <a:solidFill>
                <a:srgbClr val="004438"/>
              </a:solidFill>
              <a:latin typeface="Monserrat "/>
            </a:endParaRPr>
          </a:p>
        </p:txBody>
      </p:sp>
    </p:spTree>
    <p:extLst>
      <p:ext uri="{BB962C8B-B14F-4D97-AF65-F5344CB8AC3E}">
        <p14:creationId xmlns:p14="http://schemas.microsoft.com/office/powerpoint/2010/main" val="41350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 CuadroTexto"/>
          <p:cNvSpPr txBox="1"/>
          <p:nvPr/>
        </p:nvSpPr>
        <p:spPr>
          <a:xfrm>
            <a:off x="2194622" y="250168"/>
            <a:ext cx="832960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        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¿Cómo preservamos los valores humanos y cristianos en la familia </a:t>
            </a:r>
            <a:r>
              <a:rPr kumimoji="0" lang="es-MX" sz="3200" b="1" i="0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?</a:t>
            </a:r>
          </a:p>
          <a:p>
            <a:pPr algn="ctr">
              <a:defRPr/>
            </a:pPr>
            <a:endParaRPr lang="es-MX" sz="3200" b="1" kern="0" dirty="0" smtClean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algn="ctr">
              <a:defRPr/>
            </a:pPr>
            <a:r>
              <a:rPr lang="es-MX" sz="3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¿Qué herramientas usamos para estimular a las familias a permanecer en la comunión con Cristo y con la Iglesia?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62392">
            <a:off x="7207955" y="4511675"/>
            <a:ext cx="2466774" cy="1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9" y="1167507"/>
            <a:ext cx="2003766" cy="350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5997995" y="1042045"/>
            <a:ext cx="2703445" cy="887896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IMPORTANCIA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noProof="0" dirty="0" smtClean="0">
                <a:solidFill>
                  <a:srgbClr val="000000"/>
                </a:solidFill>
                <a:latin typeface="Calibri"/>
              </a:rPr>
              <a:t>SER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5992567" y="2567384"/>
            <a:ext cx="2608030" cy="795130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FUNCIONES   HACER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6056378" y="3740440"/>
            <a:ext cx="2745352" cy="812502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ACTIVIDADES  HACER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echa derecha 17"/>
          <p:cNvSpPr/>
          <p:nvPr/>
        </p:nvSpPr>
        <p:spPr>
          <a:xfrm flipH="1">
            <a:off x="8699411" y="1153678"/>
            <a:ext cx="1738185" cy="68626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5875" cap="flat" cmpd="sng" algn="ctr">
            <a:solidFill>
              <a:srgbClr val="8656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5241453" y="3007948"/>
            <a:ext cx="751114" cy="11552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20" name="Conector recto 19"/>
          <p:cNvCxnSpPr/>
          <p:nvPr/>
        </p:nvCxnSpPr>
        <p:spPr>
          <a:xfrm>
            <a:off x="5210379" y="4009004"/>
            <a:ext cx="830908" cy="4162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21" name="Conector recto 20"/>
          <p:cNvCxnSpPr>
            <a:cxnSpLocks/>
          </p:cNvCxnSpPr>
          <p:nvPr/>
        </p:nvCxnSpPr>
        <p:spPr>
          <a:xfrm>
            <a:off x="5220230" y="1496810"/>
            <a:ext cx="6627" cy="2502502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22" name="Rectángulo redondeado 21"/>
          <p:cNvSpPr/>
          <p:nvPr/>
        </p:nvSpPr>
        <p:spPr>
          <a:xfrm>
            <a:off x="2578560" y="2473731"/>
            <a:ext cx="2100964" cy="1160865"/>
          </a:xfrm>
          <a:prstGeom prst="roundRect">
            <a:avLst/>
          </a:prstGeom>
          <a:solidFill>
            <a:srgbClr val="94A088"/>
          </a:solidFill>
          <a:ln w="15875" cap="flat" cmpd="sng" algn="ctr">
            <a:solidFill>
              <a:srgbClr val="94A08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ASISTENTE ECLESIAL</a:t>
            </a:r>
            <a:r>
              <a:rPr kumimoji="0" lang="es-MX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4679524" y="2995952"/>
            <a:ext cx="563514" cy="49001"/>
          </a:xfrm>
          <a:prstGeom prst="rect">
            <a:avLst/>
          </a:prstGeom>
        </p:spPr>
      </p:pic>
      <p:cxnSp>
        <p:nvCxnSpPr>
          <p:cNvPr id="24" name="Conector recto 23"/>
          <p:cNvCxnSpPr/>
          <p:nvPr/>
        </p:nvCxnSpPr>
        <p:spPr>
          <a:xfrm>
            <a:off x="5241453" y="1525194"/>
            <a:ext cx="751114" cy="11552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833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 CuadroTexto"/>
          <p:cNvSpPr txBox="1"/>
          <p:nvPr/>
        </p:nvSpPr>
        <p:spPr>
          <a:xfrm>
            <a:off x="2290772" y="638355"/>
            <a:ext cx="69947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        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LECTURA BIBLICA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             Juan 10, </a:t>
            </a:r>
            <a:r>
              <a:rPr kumimoji="0" lang="es-MX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27-30</a:t>
            </a: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62392">
            <a:off x="4986115" y="2722443"/>
            <a:ext cx="4226647" cy="28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2104846" y="498955"/>
            <a:ext cx="75739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JESUCRISTO es modelo de entrega y servicio; Él declaró que había venido a servir y no a ser servido, </a:t>
            </a:r>
            <a:r>
              <a:rPr kumimoji="0" lang="es-MX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que vino a dar su vida por todos, (</a:t>
            </a:r>
            <a:r>
              <a:rPr kumimoji="0" lang="es-MX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Cfr</a:t>
            </a:r>
            <a:r>
              <a:rPr lang="es-MX" sz="2800" b="1" i="1" kern="0" dirty="0">
                <a:solidFill>
                  <a:srgbClr val="002060"/>
                </a:solidFill>
              </a:rPr>
              <a:t>.</a:t>
            </a:r>
            <a:r>
              <a:rPr kumimoji="0" lang="es-MX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Mt 20, 28) 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y lo testimoniaba con la intensa actividad apostólica que realizaba gracias a que siempre conservó su gran intimidad con el Padre a través de la oración</a:t>
            </a:r>
          </a:p>
        </p:txBody>
      </p:sp>
      <p:pic>
        <p:nvPicPr>
          <p:cNvPr id="9218" name="Picture 2" descr="El intrépido salto para llegar a Cristo - Radiombli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24" y="3958279"/>
            <a:ext cx="3858037" cy="17806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2173857" y="224288"/>
            <a:ext cx="74704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D582C">
                    <a:lumMod val="50000"/>
                  </a:srgbClr>
                </a:solidFill>
                <a:effectLst/>
                <a:uLnTx/>
                <a:uFillTx/>
              </a:rPr>
              <a:t>San Pablo,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rgbClr val="BD582C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D582C">
                    <a:lumMod val="50000"/>
                  </a:srgbClr>
                </a:solidFill>
                <a:effectLst/>
                <a:uLnTx/>
                <a:uFillTx/>
              </a:rPr>
              <a:t>los exhortaba a los creyentes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BD582C">
                    <a:lumMod val="50000"/>
                  </a:srgbClr>
                </a:solidFill>
                <a:effectLst/>
                <a:uLnTx/>
                <a:uFillTx/>
              </a:rPr>
              <a:t>con éstas palabras: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“Jamás dejé de anunciarles y enseñarles en público y por todos los medios, todo cuanto pudiera serles útil”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“Jamás dejé de anunciarles el Plan de Dios;  no he cesado noche y día  de exhortar  con lágrimas a cada uno de ustedes”</a:t>
            </a:r>
            <a:r>
              <a:rPr kumimoji="0" lang="es-MX" sz="2400" b="1" i="1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  </a:t>
            </a:r>
            <a:r>
              <a:rPr kumimoji="0" lang="es-MX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Hech</a:t>
            </a:r>
            <a:r>
              <a:rPr kumimoji="0" lang="es-MX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20, 27.31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Ser pastor, implicar dar vida; servir es darse, donarse y ponerse a disposición de los demás.  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Ésta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debe ser la actitud fundamental del sacerdote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Asistente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Eclesial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especialmente al servicio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que da en el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MFC y en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cualquier ministerio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.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242" name="Picture 2" descr="XXV aniversario de la Ordenación Sacerdota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2" b="19450"/>
          <a:stretch/>
        </p:blipFill>
        <p:spPr bwMode="auto">
          <a:xfrm>
            <a:off x="552913" y="4712223"/>
            <a:ext cx="3171851" cy="18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 CuadroTexto"/>
          <p:cNvSpPr txBox="1"/>
          <p:nvPr/>
        </p:nvSpPr>
        <p:spPr>
          <a:xfrm>
            <a:off x="2290772" y="638355"/>
            <a:ext cx="69947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        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¿Qué importancia tiene que el AE asuma e</a:t>
            </a: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l</a:t>
            </a:r>
            <a:r>
              <a:rPr kumimoji="0" lang="es-MX" sz="3200" b="1" i="0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 papel del Buen Pastor en el MFC?</a:t>
            </a:r>
          </a:p>
          <a:p>
            <a:pPr algn="ctr">
              <a:defRPr/>
            </a:pPr>
            <a:endParaRPr lang="es-MX" sz="3200" b="1" kern="0" dirty="0" smtClean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algn="ctr">
              <a:defRPr/>
            </a:pPr>
            <a:r>
              <a:rPr lang="es-MX" sz="3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¿Cómo debería ser la vida del AE del MFC para mostrar que da </a:t>
            </a:r>
            <a:r>
              <a:rPr lang="es-MX" sz="3200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la </a:t>
            </a:r>
            <a:r>
              <a:rPr lang="es-MX" sz="3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vida por sus ovejas?</a:t>
            </a:r>
            <a:endParaRPr lang="es-MX" sz="3200" b="1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62392">
            <a:off x="7207955" y="4511675"/>
            <a:ext cx="2466774" cy="1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1537107" y="166514"/>
            <a:ext cx="869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EL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ASISTENTE ECLESIAL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DEL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MFC</a:t>
            </a:r>
          </a:p>
        </p:txBody>
      </p:sp>
      <p:sp>
        <p:nvSpPr>
          <p:cNvPr id="13" name="3 CuadroTexto"/>
          <p:cNvSpPr txBox="1"/>
          <p:nvPr/>
        </p:nvSpPr>
        <p:spPr>
          <a:xfrm>
            <a:off x="1830794" y="683220"/>
            <a:ext cx="7951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</a:t>
            </a:r>
            <a:r>
              <a:rPr lang="es-MX" sz="2400" b="1" kern="0" dirty="0" smtClean="0">
                <a:solidFill>
                  <a:srgbClr val="002060"/>
                </a:solidFill>
              </a:rPr>
              <a:t>Sabe que e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carisma, la estructura y la metodología del MFC, son medios excelentes para ayudar y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realizar la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PASTORAL FAMILIAR.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El Asistente Eclesial del MFC, </a:t>
            </a:r>
            <a:r>
              <a:rPr kumimoji="0" lang="es-MX" sz="240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está convencido </a:t>
            </a: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 la importancia que tiene </a:t>
            </a:r>
            <a:r>
              <a:rPr kumimoji="0" lang="es-MX" sz="240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su acción ministerial a favor de la FAMILIA</a:t>
            </a: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es-MX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acepta </a:t>
            </a: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trabajar dentro del Movimiento, apoyando y colaborando en los planes del Equipo Coordinador Diocesano, de Sector o Equipo Zonal, para fomentar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la unidad y la fraternidad.</a:t>
            </a:r>
          </a:p>
        </p:txBody>
      </p:sp>
      <p:pic>
        <p:nvPicPr>
          <p:cNvPr id="11266" name="Picture 2" descr="Iluminaciones Matrimonios 3er. nivel – Movimiento Familiar Cristia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34" y="4523913"/>
            <a:ext cx="2424318" cy="13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1988496" y="953407"/>
            <a:ext cx="80950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.-  El Asistente Eclesial es evangelizador y evangelizado.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.-  El Asistente Eclesial es un convencido de la bondad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del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2400" b="1" kern="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ciclo básico de formación.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.-  El Asistente Eclesial es testigo del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amor de Dios en su vida.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.-   El  Asistente Eclesial es promotor de valores.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86564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86564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865640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63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86273" y="5831827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CuadroTexto"/>
          <p:cNvSpPr txBox="1"/>
          <p:nvPr/>
        </p:nvSpPr>
        <p:spPr>
          <a:xfrm>
            <a:off x="1830794" y="1026171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rgbClr val="002060"/>
                </a:solidFill>
              </a:rPr>
              <a:t>5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.-  El Asistente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Eclesial,  </a:t>
            </a:r>
            <a:r>
              <a:rPr lang="es-MX" sz="2400" b="1" kern="0" dirty="0" smtClean="0">
                <a:solidFill>
                  <a:srgbClr val="002060"/>
                </a:solidFill>
              </a:rPr>
              <a:t>no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es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conformista.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rgbClr val="002060"/>
                </a:solidFill>
              </a:rPr>
              <a:t>6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.-   El Asistente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Eclesial,  </a:t>
            </a:r>
            <a:r>
              <a:rPr lang="es-MX" sz="2400" b="1" kern="0" dirty="0">
                <a:solidFill>
                  <a:srgbClr val="002060"/>
                </a:solidFill>
              </a:rPr>
              <a:t>n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es un caudillo.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rgbClr val="002060"/>
                </a:solidFill>
              </a:rPr>
              <a:t>7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.-   El Asistente 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Eclesial, </a:t>
            </a:r>
            <a:r>
              <a:rPr lang="es-MX" sz="2400" b="1" kern="0" dirty="0">
                <a:solidFill>
                  <a:srgbClr val="002060"/>
                </a:solidFill>
              </a:rPr>
              <a:t>n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es paternalista.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rgbClr val="002060"/>
                </a:solidFill>
              </a:rPr>
              <a:t>8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.-    El Asistente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Eclesial, </a:t>
            </a:r>
            <a:r>
              <a:rPr lang="es-MX" sz="2400" b="1" kern="0" dirty="0">
                <a:solidFill>
                  <a:srgbClr val="002060"/>
                </a:solidFill>
              </a:rPr>
              <a:t>n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 pretende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solo impulsar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el  MFC 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sino llevar al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compromiso hacia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rgbClr val="002060"/>
                </a:solidFill>
              </a:rPr>
              <a:t>       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la comunidad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6232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8" y="1341683"/>
            <a:ext cx="1774268" cy="310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3 CuadroTexto"/>
          <p:cNvSpPr txBox="1"/>
          <p:nvPr/>
        </p:nvSpPr>
        <p:spPr>
          <a:xfrm>
            <a:off x="1988496" y="0"/>
            <a:ext cx="814695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.-  El Asistente Eclesial tiene presente el </a:t>
            </a:r>
            <a:r>
              <a:rPr lang="es-MX" sz="2800" b="1" kern="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kumimoji="0" lang="es-MX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er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y </a:t>
            </a:r>
            <a:endParaRPr kumimoji="0" lang="es-MX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2800" b="1" kern="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quehacer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del MFC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Considerando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el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MFC como instrumento de PASTORAL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FAMILIAR se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debe </a:t>
            </a:r>
            <a:r>
              <a:rPr lang="es-MX" sz="2400" b="1" kern="0" dirty="0" err="1" smtClean="0">
                <a:solidFill>
                  <a:schemeClr val="accent1">
                    <a:lumMod val="50000"/>
                  </a:schemeClr>
                </a:solidFill>
              </a:rPr>
              <a:t>busc</a:t>
            </a:r>
            <a:r>
              <a:rPr kumimoji="0" lang="es-MX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ar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: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a.-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Ayudar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que cada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miembro de la familia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se realizarse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2400" b="1" kern="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cumpliendo su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vocación.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 b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.-Insertar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los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miembros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del MFC en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la acción de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la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2400" b="1" kern="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Pastoral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Familiar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de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la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Iglesia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local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 c.-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Ayudarles a las familias en situaciones difíciles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vivir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y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2400" b="1" kern="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compartir</a:t>
            </a:r>
            <a:r>
              <a:rPr lang="es-MX" sz="2400" b="1" kern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el amor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de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Dios en la vida de la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Iglesia.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CCDDEA">
                    <a:lumMod val="25000"/>
                  </a:srgbClr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6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3 Rectángulo"/>
          <p:cNvSpPr/>
          <p:nvPr/>
        </p:nvSpPr>
        <p:spPr>
          <a:xfrm>
            <a:off x="2053086" y="1633888"/>
            <a:ext cx="7750963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ct val="5000"/>
              </a:spcAft>
            </a:pPr>
            <a:r>
              <a:rPr lang="es-MX" altLang="es-MX" sz="2400" b="1" dirty="0" smtClean="0">
                <a:latin typeface="Century Gothic" pitchFamily="34" charset="0"/>
                <a:cs typeface="Times New Roman" pitchFamily="18" charset="0"/>
              </a:rPr>
              <a:t>Nombre_________________________ edad__________</a:t>
            </a:r>
          </a:p>
          <a:p>
            <a:pPr algn="ctr">
              <a:lnSpc>
                <a:spcPct val="120000"/>
              </a:lnSpc>
              <a:spcAft>
                <a:spcPct val="5000"/>
              </a:spcAft>
            </a:pPr>
            <a:endParaRPr lang="es-MX" altLang="es-MX" sz="2400" b="1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Aft>
                <a:spcPct val="5000"/>
              </a:spcAft>
            </a:pPr>
            <a:r>
              <a:rPr lang="es-MX" altLang="es-MX" sz="2400" b="1" dirty="0" smtClean="0">
                <a:latin typeface="Century Gothic" pitchFamily="34" charset="0"/>
                <a:cs typeface="Times New Roman" pitchFamily="18" charset="0"/>
              </a:rPr>
              <a:t>Años de ministerio_______________________________</a:t>
            </a:r>
          </a:p>
          <a:p>
            <a:pPr algn="ctr">
              <a:lnSpc>
                <a:spcPct val="120000"/>
              </a:lnSpc>
              <a:spcAft>
                <a:spcPct val="5000"/>
              </a:spcAft>
            </a:pPr>
            <a:r>
              <a:rPr lang="es-MX" altLang="es-MX" sz="2400" b="1" dirty="0" smtClean="0">
                <a:latin typeface="Century Gothic" pitchFamily="34" charset="0"/>
                <a:cs typeface="Times New Roman" pitchFamily="18" charset="0"/>
              </a:rPr>
              <a:t>Diócesis_________________________________________ </a:t>
            </a:r>
          </a:p>
          <a:p>
            <a:pPr algn="ctr">
              <a:lnSpc>
                <a:spcPct val="120000"/>
              </a:lnSpc>
              <a:spcAft>
                <a:spcPct val="5000"/>
              </a:spcAft>
            </a:pPr>
            <a:r>
              <a:rPr lang="es-MX" altLang="es-MX" sz="2400" b="1" dirty="0" smtClean="0">
                <a:latin typeface="Century Gothic" pitchFamily="34" charset="0"/>
                <a:cs typeface="Times New Roman" pitchFamily="18" charset="0"/>
              </a:rPr>
              <a:t>En relación con el MFC cuál es nuestro servicio y cuánto llevamos en él?______________________________________________</a:t>
            </a:r>
          </a:p>
        </p:txBody>
      </p:sp>
      <p:sp>
        <p:nvSpPr>
          <p:cNvPr id="16" name="1 Rectángulo"/>
          <p:cNvSpPr/>
          <p:nvPr/>
        </p:nvSpPr>
        <p:spPr>
          <a:xfrm>
            <a:off x="1011381" y="718521"/>
            <a:ext cx="8853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2800" b="1" dirty="0" smtClean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PRESENTACIÓN</a:t>
            </a:r>
            <a:endParaRPr lang="es-ES" altLang="es-MX" sz="2800" b="1" dirty="0">
              <a:solidFill>
                <a:srgbClr val="002060"/>
              </a:solidFill>
              <a:latin typeface="Lucida Sans" panose="020B060203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1" y="1194080"/>
            <a:ext cx="1822591" cy="31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1975563" y="329808"/>
            <a:ext cx="732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El</a:t>
            </a:r>
            <a:r>
              <a:rPr kumimoji="0" lang="es-MX" sz="36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Asistente  </a:t>
            </a:r>
            <a:r>
              <a:rPr kumimoji="0" lang="es-MX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Eclesial</a:t>
            </a:r>
            <a:r>
              <a:rPr kumimoji="0" lang="es-MX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.</a:t>
            </a:r>
            <a:r>
              <a:rPr kumimoji="0" lang="es-MX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" panose="020B0602030504020204" pitchFamily="34" charset="0"/>
              </a:rPr>
              <a:t>         </a:t>
            </a: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ucida Sans" panose="020B0602030504020204" pitchFamily="34" charset="0"/>
            </a:endParaRPr>
          </a:p>
        </p:txBody>
      </p:sp>
      <p:sp>
        <p:nvSpPr>
          <p:cNvPr id="13" name="2 CuadroTexto"/>
          <p:cNvSpPr txBox="1"/>
          <p:nvPr/>
        </p:nvSpPr>
        <p:spPr>
          <a:xfrm>
            <a:off x="2218697" y="1522583"/>
            <a:ext cx="8169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Debe ser el primero en servir por amor, ya que el pastor está puesto en medio de los laicos para llevarlos a todos a la unidad de la caridad’ 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P.O. 9</a:t>
            </a:r>
          </a:p>
        </p:txBody>
      </p:sp>
      <p:pic>
        <p:nvPicPr>
          <p:cNvPr id="14" name="Picture 2" descr="C:\Users\MFC002\Pictures\2014-06-20 apostolsanpablo\apostolsanpablo 0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48" y="4384905"/>
            <a:ext cx="2417219" cy="181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7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" y="1963958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redondeado 9"/>
          <p:cNvSpPr/>
          <p:nvPr/>
        </p:nvSpPr>
        <p:spPr>
          <a:xfrm>
            <a:off x="5335741" y="1431684"/>
            <a:ext cx="2703445" cy="887896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IMPORTANCIA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5354629" y="2675565"/>
            <a:ext cx="2608030" cy="795130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FUNCIONES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399911" y="3996133"/>
            <a:ext cx="2745352" cy="812502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ACTIVIDADES</a:t>
            </a:r>
          </a:p>
        </p:txBody>
      </p:sp>
      <p:sp>
        <p:nvSpPr>
          <p:cNvPr id="16" name="Flecha derecha 15"/>
          <p:cNvSpPr/>
          <p:nvPr/>
        </p:nvSpPr>
        <p:spPr>
          <a:xfrm flipH="1">
            <a:off x="8432576" y="2669001"/>
            <a:ext cx="1738185" cy="68626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5875" cap="flat" cmpd="sng" algn="ctr">
            <a:solidFill>
              <a:srgbClr val="8656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4528520" y="3038099"/>
            <a:ext cx="807221" cy="3784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18" name="Conector recto 17"/>
          <p:cNvCxnSpPr/>
          <p:nvPr/>
        </p:nvCxnSpPr>
        <p:spPr>
          <a:xfrm>
            <a:off x="4527511" y="4324570"/>
            <a:ext cx="872400" cy="0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19" name="Conector recto 18"/>
          <p:cNvCxnSpPr/>
          <p:nvPr/>
        </p:nvCxnSpPr>
        <p:spPr>
          <a:xfrm>
            <a:off x="4521664" y="1822068"/>
            <a:ext cx="11694" cy="2502502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20" name="13 Rectángulo redondeado"/>
          <p:cNvSpPr/>
          <p:nvPr/>
        </p:nvSpPr>
        <p:spPr>
          <a:xfrm>
            <a:off x="1998270" y="2475722"/>
            <a:ext cx="2292096" cy="1194816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ASISTENTE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ECLESIAL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4528521" y="1822068"/>
            <a:ext cx="807221" cy="3784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584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9" y="1691106"/>
            <a:ext cx="1811547" cy="317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1228325" y="215407"/>
            <a:ext cx="888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LAS FUNCIONES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DEL</a:t>
            </a:r>
            <a:r>
              <a:rPr lang="es-MX" sz="24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ASISTENTE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ECLESIAL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EN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EL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MFC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Lucida Sans" panose="020B0602030504020204" pitchFamily="34" charset="0"/>
            </a:endParaRPr>
          </a:p>
        </p:txBody>
      </p:sp>
      <p:sp>
        <p:nvSpPr>
          <p:cNvPr id="13" name="2 CuadroTexto"/>
          <p:cNvSpPr txBox="1"/>
          <p:nvPr/>
        </p:nvSpPr>
        <p:spPr>
          <a:xfrm>
            <a:off x="2070340" y="1372686"/>
            <a:ext cx="79301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rgbClr val="002060"/>
                </a:solidFill>
                <a:latin typeface="Lucida Sans" panose="020B0602030504020204" pitchFamily="34" charset="0"/>
              </a:rPr>
              <a:t>R</a:t>
            </a:r>
            <a:r>
              <a:rPr kumimoji="0" lang="es-MX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ealiza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un </a:t>
            </a:r>
            <a:r>
              <a:rPr kumimoji="0" lang="es-MX" sz="20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importante apostolado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en el MFC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1.- Iluminando doctrinalmente los temas del </a:t>
            </a:r>
            <a:r>
              <a:rPr lang="es-MX" sz="2000" b="1" kern="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c</a:t>
            </a:r>
            <a:r>
              <a:rPr kumimoji="0" lang="es-MX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iclo</a:t>
            </a:r>
            <a:r>
              <a:rPr lang="es-MX" sz="2000" b="1" kern="0" dirty="0">
                <a:solidFill>
                  <a:srgbClr val="002060"/>
                </a:solidFill>
                <a:latin typeface="Lucida Sans" panose="020B0602030504020204" pitchFamily="34" charset="0"/>
              </a:rPr>
              <a:t>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básico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de 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rgbClr val="002060"/>
                </a:solidFill>
                <a:latin typeface="Lucida Sans" panose="020B0602030504020204" pitchFamily="34" charset="0"/>
              </a:rPr>
              <a:t> </a:t>
            </a:r>
            <a:r>
              <a:rPr lang="es-MX" sz="2000" b="1" kern="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  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formación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2.- Formando a los</a:t>
            </a:r>
            <a:r>
              <a:rPr kumimoji="0" lang="es-MX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MFC</a:t>
            </a:r>
            <a:r>
              <a:rPr kumimoji="0" lang="es-MX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istas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 como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verdaderos</a:t>
            </a:r>
            <a:r>
              <a:rPr kumimoji="0" lang="es-MX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agentes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de 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rgbClr val="002060"/>
                </a:solidFill>
                <a:latin typeface="Lucida Sans" panose="020B0602030504020204" pitchFamily="34" charset="0"/>
              </a:rPr>
              <a:t> </a:t>
            </a:r>
            <a:r>
              <a:rPr lang="es-MX" sz="2000" b="1" kern="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  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Pastoral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Familiar.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3.- Acompañándolos en el crecimiento de su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vida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rgbClr val="002060"/>
                </a:solidFill>
                <a:latin typeface="Lucida Sans" panose="020B0602030504020204" pitchFamily="34" charset="0"/>
              </a:rPr>
              <a:t> </a:t>
            </a:r>
            <a:r>
              <a:rPr lang="es-MX" sz="2000" b="1" kern="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  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espiritual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4.- Fomentando la Unidad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del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MFC.</a:t>
            </a:r>
          </a:p>
        </p:txBody>
      </p:sp>
    </p:spTree>
    <p:extLst>
      <p:ext uri="{BB962C8B-B14F-4D97-AF65-F5344CB8AC3E}">
        <p14:creationId xmlns:p14="http://schemas.microsoft.com/office/powerpoint/2010/main" val="7207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CuadroTexto"/>
          <p:cNvSpPr txBox="1"/>
          <p:nvPr/>
        </p:nvSpPr>
        <p:spPr>
          <a:xfrm>
            <a:off x="1988496" y="600662"/>
            <a:ext cx="775003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En su Ministerio como testigo de fe y de caridad</a:t>
            </a:r>
            <a:r>
              <a:rPr kumimoji="0" lang="es-MX" sz="24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el Asistente Eclesial deberá: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A.-  Iluminar con la palabra de Dios a los matrimonios y 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lang="es-MX" sz="2000" b="1" kern="0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   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hacerlos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crecer en la vida de oración.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B.-  Ser el principio de unidad en el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equipo (diocesano,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lang="es-MX" sz="2000" b="1" kern="0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  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sector y zonal).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C.-  Ayudar a descubrir la importancia de la vida </a:t>
            </a:r>
            <a:r>
              <a:rPr lang="es-MX" sz="2000" b="1" kern="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l</a:t>
            </a:r>
            <a:r>
              <a:rPr kumimoji="0" lang="es-MX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itúrgica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D.-  Servir de enlace con la Diócesis y el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Presbiterio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lang="es-MX" sz="2000" b="1" kern="0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  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Diocesano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E.-  Promover y motivar a los demás Asistentes Eclesiales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lang="es-MX" sz="2000" b="1" kern="0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  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a la unidad </a:t>
            </a:r>
            <a:r>
              <a:rPr lang="es-MX" sz="2000" b="1" kern="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d</a:t>
            </a:r>
            <a:r>
              <a:rPr kumimoji="0" lang="es-MX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iocesana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y nacional.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" panose="020B0602030504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832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1830794" y="1314623"/>
            <a:ext cx="82824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F.-  Hacer presentes los objetivos del MFC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entre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200" b="1" kern="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lang="es-MX" sz="2200" b="1" kern="0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 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los laicos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y 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entre los Asistentes Eclesiales.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G.- Crear  conciencia  en  los  demás 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Asistentes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200" b="1" kern="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lang="es-MX" sz="2200" b="1" kern="0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 Eclesiales para la 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formación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del</a:t>
            </a:r>
            <a:r>
              <a:rPr kumimoji="0" lang="es-MX" sz="2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Colegio</a:t>
            </a:r>
            <a:r>
              <a:rPr kumimoji="0" lang="es-MX" sz="2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de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200" b="1" kern="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lang="es-MX" sz="2200" b="1" kern="0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 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Asistentes</a:t>
            </a:r>
            <a:r>
              <a:rPr kumimoji="0" lang="es-MX" sz="2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(compartir 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experiencias y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fortalecer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200" b="1" kern="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lang="es-MX" sz="2200" b="1" kern="0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 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su preparación).</a:t>
            </a:r>
            <a:endParaRPr kumimoji="0" lang="es-MX" sz="2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H.-  Ayudar a que el ECD, ECS  y el Equipo Zonal,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sean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200" b="1" kern="0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lang="es-MX" sz="2200" b="1" kern="0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   </a:t>
            </a: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una verdadera comunidad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82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86309" y="751314"/>
            <a:ext cx="9861872" cy="556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50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Qué esperan los </a:t>
            </a:r>
            <a:r>
              <a:rPr lang="es-MX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MFC</a:t>
            </a:r>
            <a:r>
              <a:rPr kumimoji="0" lang="es-MX" sz="4000" b="1" i="0" u="none" strike="noStrike" kern="1200" cap="none" spc="-5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istas</a:t>
            </a:r>
            <a:r>
              <a:rPr kumimoji="0" lang="es-MX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del quehacer del Asistente Eclesial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999700" y="1643333"/>
            <a:ext cx="3646076" cy="1326464"/>
            <a:chOff x="870857" y="0"/>
            <a:chExt cx="3646076" cy="2316227"/>
          </a:xfrm>
        </p:grpSpPr>
        <p:sp>
          <p:nvSpPr>
            <p:cNvPr id="14" name="Rectángulo 13"/>
            <p:cNvSpPr/>
            <p:nvPr/>
          </p:nvSpPr>
          <p:spPr>
            <a:xfrm>
              <a:off x="870857" y="0"/>
              <a:ext cx="3646076" cy="2316227"/>
            </a:xfrm>
            <a:prstGeom prst="rect">
              <a:avLst/>
            </a:prstGeom>
            <a:solidFill>
              <a:srgbClr val="E48312">
                <a:lumMod val="60000"/>
                <a:lumOff val="4000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CuadroTexto 15"/>
            <p:cNvSpPr txBox="1"/>
            <p:nvPr/>
          </p:nvSpPr>
          <p:spPr>
            <a:xfrm>
              <a:off x="870857" y="0"/>
              <a:ext cx="3646076" cy="2316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Actitud pastoral como servidor de la fe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912193" y="1643331"/>
            <a:ext cx="3875539" cy="1326465"/>
            <a:chOff x="5503504" y="101990"/>
            <a:chExt cx="3527706" cy="2167922"/>
          </a:xfrm>
        </p:grpSpPr>
        <p:sp>
          <p:nvSpPr>
            <p:cNvPr id="18" name="Rectángulo 17"/>
            <p:cNvSpPr/>
            <p:nvPr/>
          </p:nvSpPr>
          <p:spPr>
            <a:xfrm>
              <a:off x="5503504" y="101990"/>
              <a:ext cx="3527706" cy="2167922"/>
            </a:xfrm>
            <a:prstGeom prst="rect">
              <a:avLst/>
            </a:prstGeom>
            <a:solidFill>
              <a:srgbClr val="C2BC80">
                <a:lumMod val="7500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CuadroTexto 18"/>
            <p:cNvSpPr txBox="1"/>
            <p:nvPr/>
          </p:nvSpPr>
          <p:spPr>
            <a:xfrm>
              <a:off x="5503504" y="101990"/>
              <a:ext cx="3527706" cy="2167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Testigo</a:t>
              </a:r>
              <a:r>
                <a:rPr lang="es-MX" sz="2400" b="1" kern="1200" baseline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 del amor de CRISTO y de su </a:t>
              </a:r>
              <a:r>
                <a:rPr lang="es-MX" sz="2400" b="1" kern="1200" baseline="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misericordia</a:t>
              </a:r>
              <a:endParaRPr lang="es-MX" sz="24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999700" y="3305618"/>
            <a:ext cx="3646075" cy="1866937"/>
            <a:chOff x="1469444" y="2613130"/>
            <a:chExt cx="3258954" cy="1866937"/>
          </a:xfrm>
        </p:grpSpPr>
        <p:sp>
          <p:nvSpPr>
            <p:cNvPr id="21" name="Rectángulo 20"/>
            <p:cNvSpPr/>
            <p:nvPr/>
          </p:nvSpPr>
          <p:spPr>
            <a:xfrm>
              <a:off x="1469444" y="2613130"/>
              <a:ext cx="3258954" cy="1866937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1469444" y="2613130"/>
              <a:ext cx="3258954" cy="1866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Guía espiritual que vive y anuncia la conversión personal y pastoral.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912193" y="3305615"/>
            <a:ext cx="3875539" cy="1866940"/>
            <a:chOff x="5118914" y="2623007"/>
            <a:chExt cx="4181655" cy="1679064"/>
          </a:xfrm>
        </p:grpSpPr>
        <p:sp>
          <p:nvSpPr>
            <p:cNvPr id="24" name="Rectángulo 23"/>
            <p:cNvSpPr/>
            <p:nvPr/>
          </p:nvSpPr>
          <p:spPr>
            <a:xfrm>
              <a:off x="5118914" y="2623007"/>
              <a:ext cx="4181655" cy="1679064"/>
            </a:xfrm>
            <a:prstGeom prst="rect">
              <a:avLst/>
            </a:prstGeom>
            <a:solidFill>
              <a:srgbClr val="CCDDEA">
                <a:lumMod val="9000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CuadroTexto 24"/>
            <p:cNvSpPr txBox="1"/>
            <p:nvPr/>
          </p:nvSpPr>
          <p:spPr>
            <a:xfrm>
              <a:off x="5118914" y="2623007"/>
              <a:ext cx="4181655" cy="1679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Factor</a:t>
              </a:r>
              <a:r>
                <a:rPr lang="es-MX" sz="2400" b="1" kern="1200" baseline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 de </a:t>
              </a:r>
              <a:r>
                <a:rPr lang="es-MX" sz="2400" b="1" kern="1200" baseline="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unión </a:t>
              </a:r>
              <a:r>
                <a:rPr lang="es-MX" sz="2400" b="1" kern="1200" baseline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y </a:t>
              </a:r>
              <a:r>
                <a:rPr lang="es-MX" sz="2400" b="1" kern="1200" baseline="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fraternidad</a:t>
              </a:r>
              <a:r>
                <a:rPr lang="es-MX" sz="2400" b="1" kern="1200" baseline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, heraldo de la justicia y de la verdad.</a:t>
              </a:r>
              <a:endParaRPr lang="es-MX" sz="24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8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2554118" y="422999"/>
            <a:ext cx="6165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El quehacer del Asistente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Eclesial  Diocesano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" panose="020B0602030504020204" pitchFamily="34" charset="0"/>
              </a:rPr>
              <a:t>         </a:t>
            </a:r>
          </a:p>
        </p:txBody>
      </p:sp>
      <p:sp>
        <p:nvSpPr>
          <p:cNvPr id="13" name="2 CuadroTexto"/>
          <p:cNvSpPr txBox="1"/>
          <p:nvPr/>
        </p:nvSpPr>
        <p:spPr>
          <a:xfrm>
            <a:off x="3023613" y="2078069"/>
            <a:ext cx="5928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Debe iluminar, formar, acompañar al ECD, cuidando especialmente su unidad y la de todo el MFC en la Diócesis, así como del MFC con los organismos de Pastoral Familiar  Diocesana y con el Señor</a:t>
            </a:r>
            <a:r>
              <a:rPr kumimoji="0" lang="es-MX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Obispo.</a:t>
            </a:r>
          </a:p>
        </p:txBody>
      </p:sp>
      <p:pic>
        <p:nvPicPr>
          <p:cNvPr id="14" name="Picture 2" descr="https://scontent-dfw1-1.xx.fbcdn.net/v/t1.0-9/12219568_10153244211543575_1622595080411197579_n.jpg?oh=cec02ed86a443790ae8d52b668afa9ba&amp;oe=580D81A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07" y="4557213"/>
            <a:ext cx="2348619" cy="17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303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 CuadroTexto"/>
          <p:cNvSpPr txBox="1"/>
          <p:nvPr/>
        </p:nvSpPr>
        <p:spPr>
          <a:xfrm>
            <a:off x="1411701" y="455228"/>
            <a:ext cx="9200881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FUNCIONES DEL ASISTENTE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ECLESIAL DIOCESANO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F1  Participar en las Reuniones del equipo Coordinador Diocesano.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F2  Diseñar y realizar actividades que contribuyan al crecimiento espiritual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latin typeface="Lucida Sans" panose="020B0602030504020204" pitchFamily="34" charset="0"/>
              </a:rPr>
              <a:t>    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del Equipo Coordinador Diocesano, en coordinación con los Secretarios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latin typeface="Lucida Sans" panose="020B0602030504020204" pitchFamily="34" charset="0"/>
              </a:rPr>
              <a:t>     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Diocesanos de Área V.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F3   Formar, en coordinación con los Secretarios Diocesanos de Área V el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latin typeface="Lucida Sans" panose="020B0602030504020204" pitchFamily="34" charset="0"/>
              </a:rPr>
              <a:t>     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Colegio Diocesano de Asistentes Eclesiales.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F4  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Elaborar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un programa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de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reuniones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del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Colegio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Diocesano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de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  </a:t>
            </a:r>
            <a:endParaRPr kumimoji="0" lang="es-MX" b="1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latin typeface="Lucida Sans" panose="020B0602030504020204" pitchFamily="34" charset="0"/>
              </a:rPr>
              <a:t>      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Asistentes Eclesiales.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F5   Realizar en Coordinación con los Secretarios Diocesanos de Área V el </a:t>
            </a:r>
            <a:r>
              <a:rPr lang="es-MX" b="1" kern="0" dirty="0">
                <a:latin typeface="Lucida Sans" panose="020B0602030504020204" pitchFamily="34" charset="0"/>
              </a:rPr>
              <a:t>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     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programa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establecido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para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el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Colegio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Diocesano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de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Asistentes 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latin typeface="Lucida Sans" panose="020B0602030504020204" pitchFamily="34" charset="0"/>
              </a:rPr>
              <a:t>      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Eclesiales.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F6   Asistir a las reuniones que sea convocado por ECN o por el Asistente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latin typeface="Lucida Sans" panose="020B0602030504020204" pitchFamily="34" charset="0"/>
              </a:rPr>
              <a:t>     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Nacional.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303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 CuadroTexto"/>
          <p:cNvSpPr txBox="1"/>
          <p:nvPr/>
        </p:nvSpPr>
        <p:spPr>
          <a:xfrm>
            <a:off x="1411701" y="455228"/>
            <a:ext cx="920088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INVITACIÓN</a:t>
            </a: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kern="0" dirty="0" smtClean="0">
                <a:latin typeface="Lucida Sans" panose="020B0602030504020204" pitchFamily="34" charset="0"/>
              </a:rPr>
              <a:t>A</a:t>
            </a:r>
            <a:r>
              <a:rPr kumimoji="0" lang="es-MX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todos los asistentes eclesiales de </a:t>
            </a:r>
            <a:r>
              <a:rPr lang="es-MX" sz="3600" b="1" kern="0" dirty="0">
                <a:latin typeface="Lucida Sans" panose="020B0602030504020204" pitchFamily="34" charset="0"/>
              </a:rPr>
              <a:t>M</a:t>
            </a:r>
            <a:r>
              <a:rPr kumimoji="0" lang="es-MX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éxico</a:t>
            </a:r>
            <a:r>
              <a:rPr kumimoji="0" lang="es-MX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,</a:t>
            </a:r>
            <a:r>
              <a:rPr kumimoji="0" lang="es-MX" sz="3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se les invita a la 1ª. reunión nacional de AE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kern="0" baseline="0" dirty="0" smtClean="0">
                <a:latin typeface="Lucida Sans" panose="020B0602030504020204" pitchFamily="34" charset="0"/>
              </a:rPr>
              <a:t>se llevará a cabo en </a:t>
            </a:r>
            <a:r>
              <a:rPr lang="es-MX" sz="4000" b="1" kern="0" dirty="0">
                <a:latin typeface="Lucida Sans" panose="020B0602030504020204" pitchFamily="34" charset="0"/>
              </a:rPr>
              <a:t>M</a:t>
            </a:r>
            <a:r>
              <a:rPr lang="es-MX" sz="4000" b="1" kern="0" baseline="0" dirty="0" smtClean="0">
                <a:latin typeface="Lucida Sans" panose="020B0602030504020204" pitchFamily="34" charset="0"/>
              </a:rPr>
              <a:t>orelia, </a:t>
            </a:r>
            <a:r>
              <a:rPr lang="es-MX" sz="4000" b="1" kern="0" dirty="0" err="1">
                <a:latin typeface="Lucida Sans" panose="020B0602030504020204" pitchFamily="34" charset="0"/>
              </a:rPr>
              <a:t>M</a:t>
            </a:r>
            <a:r>
              <a:rPr lang="es-MX" sz="4000" b="1" kern="0" baseline="0" dirty="0" err="1" smtClean="0">
                <a:latin typeface="Lucida Sans" panose="020B0602030504020204" pitchFamily="34" charset="0"/>
              </a:rPr>
              <a:t>ich</a:t>
            </a:r>
            <a:r>
              <a:rPr lang="es-MX" sz="4000" b="1" kern="0" baseline="0" dirty="0" smtClean="0">
                <a:latin typeface="Lucida Sans" panose="020B0602030504020204" pitchFamily="34" charset="0"/>
              </a:rPr>
              <a:t>. los días 23, 24</a:t>
            </a:r>
            <a:r>
              <a:rPr lang="es-MX" sz="4000" b="1" kern="0" dirty="0" smtClean="0">
                <a:latin typeface="Lucida Sans" panose="020B0602030504020204" pitchFamily="34" charset="0"/>
              </a:rPr>
              <a:t> y 25 de octubre de este año 2023.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652238" y="829260"/>
            <a:ext cx="919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" panose="020B0602030504020204" pitchFamily="34" charset="0"/>
              </a:rPr>
              <a:t>              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El quehacer del Asistente Eclesial en el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Equipo de SECTOR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" panose="020B0602030504020204" pitchFamily="34" charset="0"/>
              </a:rPr>
              <a:t>         </a:t>
            </a:r>
          </a:p>
        </p:txBody>
      </p:sp>
      <p:sp>
        <p:nvSpPr>
          <p:cNvPr id="13" name="2 CuadroTexto"/>
          <p:cNvSpPr txBox="1"/>
          <p:nvPr/>
        </p:nvSpPr>
        <p:spPr>
          <a:xfrm>
            <a:off x="2215537" y="1753250"/>
            <a:ext cx="7336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Contribuir al crecimiento y formación </a:t>
            </a:r>
            <a:r>
              <a:rPr lang="es-MX" sz="2800" b="1" kern="0" dirty="0">
                <a:latin typeface="Lucida Sans" panose="020B0602030504020204" pitchFamily="34" charset="0"/>
              </a:rPr>
              <a:t>c</a:t>
            </a:r>
            <a:r>
              <a:rPr kumimoji="0" lang="es-MX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ristiana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del equipo </a:t>
            </a:r>
            <a:r>
              <a:rPr lang="es-MX" sz="2800" b="1" kern="0" dirty="0">
                <a:latin typeface="Lucida Sans" panose="020B0602030504020204" pitchFamily="34" charset="0"/>
              </a:rPr>
              <a:t>c</a:t>
            </a:r>
            <a:r>
              <a:rPr kumimoji="0" lang="es-MX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oordinador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de </a:t>
            </a:r>
            <a:r>
              <a:rPr lang="es-MX" sz="2800" b="1" kern="0" noProof="0" dirty="0">
                <a:latin typeface="Lucida Sans" panose="020B0602030504020204" pitchFamily="34" charset="0"/>
              </a:rPr>
              <a:t>S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ector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y coordinar el colegio de asistentes del sector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15" y="3718296"/>
            <a:ext cx="3783522" cy="21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3 Rectángulo"/>
          <p:cNvSpPr/>
          <p:nvPr/>
        </p:nvSpPr>
        <p:spPr>
          <a:xfrm>
            <a:off x="1830794" y="3310367"/>
            <a:ext cx="7750963" cy="4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ct val="5000"/>
              </a:spcAft>
            </a:pPr>
            <a:r>
              <a:rPr lang="es-MX" altLang="es-MX" sz="2400" b="1" dirty="0" smtClean="0">
                <a:latin typeface="Century Gothic" pitchFamily="34" charset="0"/>
              </a:rPr>
              <a:t>¿Qué pienso de la estructura del MFC?</a:t>
            </a:r>
            <a:endParaRPr lang="es-ES" altLang="es-MX" sz="2400" b="1" dirty="0">
              <a:latin typeface="Century Gothic" pitchFamily="34" charset="0"/>
            </a:endParaRPr>
          </a:p>
        </p:txBody>
      </p:sp>
      <p:sp>
        <p:nvSpPr>
          <p:cNvPr id="16" name="1 Rectángulo"/>
          <p:cNvSpPr/>
          <p:nvPr/>
        </p:nvSpPr>
        <p:spPr>
          <a:xfrm>
            <a:off x="907864" y="1672370"/>
            <a:ext cx="8853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2800" b="1" dirty="0" smtClean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¿Para mí qué es el MFC?</a:t>
            </a:r>
            <a:endParaRPr lang="es-ES" altLang="es-MX" sz="2800" b="1" dirty="0">
              <a:solidFill>
                <a:srgbClr val="002060"/>
              </a:solidFill>
              <a:latin typeface="Lucida Sans" panose="020B060203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" y="2034594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CuadroTexto"/>
          <p:cNvSpPr txBox="1"/>
          <p:nvPr/>
        </p:nvSpPr>
        <p:spPr>
          <a:xfrm>
            <a:off x="1492912" y="237360"/>
            <a:ext cx="8895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" panose="020B0602030504020204" pitchFamily="34" charset="0"/>
              </a:rPr>
              <a:t>    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" panose="020B0602030504020204" pitchFamily="34" charset="0"/>
              </a:rPr>
              <a:t>   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FUNCIONES DEL ASISTENTE ECLESIAL EN EL SECTOR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100" b="1" i="0" u="none" strike="noStrike" kern="0" cap="none" spc="0" normalizeH="0" baseline="0" noProof="0" dirty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F1  Participar en las reuniones del Equipo Coordinador de Sector.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F2 </a:t>
            </a:r>
            <a:r>
              <a:rPr kumimoji="0" lang="es-MX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Diseñar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y realizar actividades que contribuyan al crecimiento espiritual</a:t>
            </a:r>
            <a:r>
              <a:rPr kumimoji="0" lang="es-MX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del  Equipo  Coordinador  de  Sector,  en  coordinación  con el Matrimonio responsable de Área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V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de sector.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F3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Formar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,  en  coordinación  con  el Matrimonio  Responsable de Área V de sector, el Colegio de Asistentes de Sector (si hay más de 4 asistentes</a:t>
            </a:r>
            <a:r>
              <a:rPr kumimoji="0" lang="es-MX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en el sector).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F4   Elaborar un programa de reuniones del Colegio de Asistentes de Sector.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F5   Realizar  en  coordinación  con el Matrimonio responsable de Área  V  de </a:t>
            </a:r>
            <a:r>
              <a:rPr lang="es-MX" sz="2000" b="1" kern="0" dirty="0">
                <a:latin typeface="Lucida Sans" panose="020B0602030504020204" pitchFamily="34" charset="0"/>
              </a:rPr>
              <a:t>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Sector  el  programa para cada reunión del Colegio de Asistentes.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F6  Participar en el Colegio de Asistentes Diocesanos.</a:t>
            </a:r>
          </a:p>
        </p:txBody>
      </p:sp>
    </p:spTree>
    <p:extLst>
      <p:ext uri="{BB962C8B-B14F-4D97-AF65-F5344CB8AC3E}">
        <p14:creationId xmlns:p14="http://schemas.microsoft.com/office/powerpoint/2010/main" val="41417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928255" y="929397"/>
            <a:ext cx="8389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" panose="020B0602030504020204" pitchFamily="34" charset="0"/>
              </a:rPr>
              <a:t>              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El </a:t>
            </a:r>
            <a:r>
              <a:rPr lang="es-MX" sz="2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</a:rPr>
              <a:t>q</a:t>
            </a:r>
            <a:r>
              <a:rPr kumimoji="0" lang="es-MX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uehacer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del Asistente Eclesial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     en el Equipo Zonal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" panose="020B0602030504020204" pitchFamily="34" charset="0"/>
              </a:rPr>
              <a:t>         </a:t>
            </a:r>
          </a:p>
        </p:txBody>
      </p:sp>
      <p:sp>
        <p:nvSpPr>
          <p:cNvPr id="13" name="2 CuadroTexto"/>
          <p:cNvSpPr txBox="1"/>
          <p:nvPr/>
        </p:nvSpPr>
        <p:spPr>
          <a:xfrm>
            <a:off x="2569229" y="2314392"/>
            <a:ext cx="58960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Implementar con eficacia, a nivel Zona y Equipo Básico, la preparación y la vivencia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de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las reuniones del ciclo </a:t>
            </a:r>
            <a:r>
              <a:rPr lang="es-MX" sz="2400" b="1" kern="0" dirty="0">
                <a:solidFill>
                  <a:srgbClr val="002060"/>
                </a:solidFill>
                <a:latin typeface="Lucida Sans" panose="020B0602030504020204" pitchFamily="34" charset="0"/>
              </a:rPr>
              <a:t>b</a:t>
            </a:r>
            <a:r>
              <a:rPr kumimoji="0" lang="es-MX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ásico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 de formación,  a través de la adecuada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PREPARACIÓN DEL TEMA y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</a:rPr>
              <a:t>actividades programadas.</a:t>
            </a:r>
          </a:p>
        </p:txBody>
      </p:sp>
      <p:pic>
        <p:nvPicPr>
          <p:cNvPr id="14" name="Picture 2" descr="C:\Users\MFC002\Pictures\2014-06-20 apostolsanpablo\apostolsanpablo 0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86" y="4992048"/>
            <a:ext cx="2245426" cy="168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CuadroTexto"/>
          <p:cNvSpPr txBox="1"/>
          <p:nvPr/>
        </p:nvSpPr>
        <p:spPr>
          <a:xfrm>
            <a:off x="2092036" y="264155"/>
            <a:ext cx="839585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FUNCIONES DEL ASISTENTE ECLESIAL EN LA ZONA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F1  Preparar con los Promotores de Zona las reuniones del equipo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latin typeface="Lucida Sans" panose="020B0602030504020204" pitchFamily="34" charset="0"/>
              </a:rPr>
              <a:t>     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Zonal.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F2  Asistir a las reuniones de estudio y evaluación del Equipo Zonal.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F3  Diseñar y realizar actividades que contribuyan al crecimiento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latin typeface="Lucida Sans" panose="020B0602030504020204" pitchFamily="34" charset="0"/>
              </a:rPr>
              <a:t>     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espiritual del Equipo Zonal, en coordinación con el 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matrimonio 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latin typeface="Lucida Sans" panose="020B0602030504020204" pitchFamily="34" charset="0"/>
              </a:rPr>
              <a:t>      p</a:t>
            </a:r>
            <a:r>
              <a:rPr kumimoji="0" lang="es-MX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romotor</a:t>
            </a: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de Zona.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F4  Visitar a los equipos de acuerdo a la programación establecida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latin typeface="Lucida Sans" panose="020B0602030504020204" pitchFamily="34" charset="0"/>
              </a:rPr>
              <a:t>     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por el Matrimonio Promotor de Zona.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F5  Preparar con los equipos zonales las reuniones generales</a:t>
            </a:r>
            <a:r>
              <a:rPr kumimoji="0" lang="es-MX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latin typeface="Lucida Sans" panose="020B0602030504020204" pitchFamily="34" charset="0"/>
              </a:rPr>
              <a:t>     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asistiendo a ellas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F6  Asistir y participar en las reuniones del colegio de asistentes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latin typeface="Lucida Sans" panose="020B0602030504020204" pitchFamily="34" charset="0"/>
              </a:rPr>
              <a:t>   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de sector o diocesano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8" y="1691596"/>
            <a:ext cx="2058860" cy="360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CuadroTexto"/>
          <p:cNvSpPr txBox="1"/>
          <p:nvPr/>
        </p:nvSpPr>
        <p:spPr>
          <a:xfrm>
            <a:off x="1725324" y="640677"/>
            <a:ext cx="8790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ACTIVIDADES</a:t>
            </a:r>
            <a:r>
              <a:rPr kumimoji="0" lang="es-MX" sz="36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DEL AE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ucida Sans" panose="020B0602030504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65562" y="1785668"/>
            <a:ext cx="7280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¿Qué actividades realizamos en el MFC que no estén contempladas en estas funciones y que es importante reconocer?</a:t>
            </a:r>
          </a:p>
          <a:p>
            <a:endParaRPr lang="es-MX" sz="2400" dirty="0"/>
          </a:p>
          <a:p>
            <a:r>
              <a:rPr lang="es-MX" sz="2400" dirty="0" smtClean="0"/>
              <a:t>¿Cómo nos sentimos ante estas funciones que debemos llevar a cabo en el MFC?</a:t>
            </a:r>
          </a:p>
          <a:p>
            <a:endParaRPr lang="es-MX" sz="2400" dirty="0"/>
          </a:p>
          <a:p>
            <a:r>
              <a:rPr lang="es-MX" sz="2400" dirty="0" smtClean="0"/>
              <a:t>¿Cuáles funciones nos cuestan más trabajo realizar como AE?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265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3" y="2048448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CuadroTexto"/>
          <p:cNvSpPr txBox="1"/>
          <p:nvPr/>
        </p:nvSpPr>
        <p:spPr>
          <a:xfrm>
            <a:off x="1811547" y="468254"/>
            <a:ext cx="841866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TRABAJO</a:t>
            </a:r>
            <a:r>
              <a:rPr kumimoji="0" lang="es-MX" sz="32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EN EQUIPOS</a:t>
            </a: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                 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D582C">
                    <a:lumMod val="50000"/>
                  </a:srgbClr>
                </a:solidFill>
                <a:effectLst/>
                <a:uLnTx/>
                <a:uFillTx/>
                <a:latin typeface="Lucida Sans" panose="020B0602030504020204" pitchFamily="34" charset="0"/>
              </a:rPr>
              <a:t>¿Cuál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solidFill>
                  <a:srgbClr val="BD582C">
                    <a:lumMod val="50000"/>
                  </a:srgbClr>
                </a:solidFill>
                <a:effectLst/>
                <a:uLnTx/>
                <a:uFillTx/>
                <a:latin typeface="Lucida Sans" panose="020B0602030504020204" pitchFamily="34" charset="0"/>
              </a:rPr>
              <a:t> es la mayor experiencia que he tenido en este servicio de ser Asistente Eclesial del MFC?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noProof="0" dirty="0" smtClean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baseline="0" dirty="0" smtClean="0">
                <a:solidFill>
                  <a:srgbClr val="BD582C">
                    <a:lumMod val="50000"/>
                  </a:srgbClr>
                </a:solidFill>
                <a:latin typeface="Lucida Sans" panose="020B0602030504020204" pitchFamily="34" charset="0"/>
              </a:rPr>
              <a:t>¿Cuál</a:t>
            </a:r>
            <a:r>
              <a:rPr lang="es-MX" sz="2400" b="1" kern="0" dirty="0" smtClean="0">
                <a:solidFill>
                  <a:srgbClr val="BD582C">
                    <a:lumMod val="50000"/>
                  </a:srgbClr>
                </a:solidFill>
                <a:latin typeface="Lucida Sans" panose="020B0602030504020204" pitchFamily="34" charset="0"/>
              </a:rPr>
              <a:t> es la experiencia más difícil que he vivido en este servicio de ser Asistente Eclesial del MFC?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kern="0" dirty="0" smtClean="0">
              <a:solidFill>
                <a:srgbClr val="BD582C">
                  <a:lumMod val="50000"/>
                </a:srgbClr>
              </a:solidFill>
              <a:latin typeface="Lucida Sans" panose="020B0602030504020204" pitchFamily="34" charset="0"/>
            </a:endParaRPr>
          </a:p>
          <a:p>
            <a:pPr lvl="0">
              <a:defRPr/>
            </a:pPr>
            <a:r>
              <a:rPr lang="es-MX" sz="2400" b="1" kern="0" noProof="0" dirty="0" smtClean="0">
                <a:solidFill>
                  <a:srgbClr val="BD582C">
                    <a:lumMod val="50000"/>
                  </a:srgbClr>
                </a:solidFill>
                <a:latin typeface="Lucida Sans" panose="020B0602030504020204" pitchFamily="34" charset="0"/>
              </a:rPr>
              <a:t>Compartir la proyección que tenemos como Asistentes </a:t>
            </a:r>
            <a:r>
              <a:rPr lang="es-MX" sz="2400" b="1" kern="0" dirty="0">
                <a:solidFill>
                  <a:srgbClr val="BD582C">
                    <a:lumMod val="50000"/>
                  </a:srgbClr>
                </a:solidFill>
                <a:latin typeface="Lucida Sans" panose="020B0602030504020204" pitchFamily="34" charset="0"/>
              </a:rPr>
              <a:t>Eclesiales para </a:t>
            </a:r>
            <a:r>
              <a:rPr lang="es-MX" sz="2400" b="1" kern="0" dirty="0" smtClean="0">
                <a:solidFill>
                  <a:srgbClr val="BD582C">
                    <a:lumMod val="50000"/>
                  </a:srgbClr>
                </a:solidFill>
                <a:latin typeface="Lucida Sans" panose="020B0602030504020204" pitchFamily="34" charset="0"/>
              </a:rPr>
              <a:t>el MFC al 2026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 CuadroTexto"/>
          <p:cNvSpPr txBox="1"/>
          <p:nvPr/>
        </p:nvSpPr>
        <p:spPr>
          <a:xfrm>
            <a:off x="1859346" y="726708"/>
            <a:ext cx="7315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El quehacer del Sacerdote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Asistente Nacional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" panose="020B0602030504020204" pitchFamily="34" charset="0"/>
              </a:rPr>
              <a:t>         </a:t>
            </a:r>
          </a:p>
        </p:txBody>
      </p:sp>
      <p:sp>
        <p:nvSpPr>
          <p:cNvPr id="17" name="2 CuadroTexto"/>
          <p:cNvSpPr txBox="1"/>
          <p:nvPr/>
        </p:nvSpPr>
        <p:spPr>
          <a:xfrm>
            <a:off x="2291441" y="1730076"/>
            <a:ext cx="7420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Contribuir al crecimiento y formación cristiana del Equipo Coordinador Nacional, así como promover el buen funcionamiento de los Colegios de Asistentes Diocesanos y asesorarlos cuando sea</a:t>
            </a:r>
            <a:r>
              <a:rPr kumimoji="0" lang="es-MX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necesario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.</a:t>
            </a:r>
          </a:p>
        </p:txBody>
      </p:sp>
      <p:pic>
        <p:nvPicPr>
          <p:cNvPr id="12294" name="Picture 6" descr="No hay ninguna descripción de la foto disponible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r="17980"/>
          <a:stretch/>
        </p:blipFill>
        <p:spPr bwMode="auto">
          <a:xfrm>
            <a:off x="3873337" y="3669068"/>
            <a:ext cx="3758989" cy="21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" y="1920753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CuadroTexto"/>
          <p:cNvSpPr txBox="1"/>
          <p:nvPr/>
        </p:nvSpPr>
        <p:spPr>
          <a:xfrm>
            <a:off x="2199736" y="847120"/>
            <a:ext cx="803047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FUNCIONES DEL SACERDOTE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ASISTENTE NACIONAL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b="1" i="0" u="none" strike="noStrike" kern="0" cap="none" spc="0" normalizeH="0" baseline="0" noProof="0" dirty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F1  Participar en las reuniones de ECN sede.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F2  Diseñar e impartir el retiro en las reuniones del ECN Pleno.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F3   Participar en el diseño del contenido y en el desarrollo de las reuniones del </a:t>
            </a: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ECN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>
                <a:latin typeface="Lucida Sans" panose="020B0602030504020204" pitchFamily="34" charset="0"/>
              </a:rPr>
              <a:t> </a:t>
            </a:r>
            <a:r>
              <a:rPr lang="es-MX" sz="1400" b="1" kern="0" dirty="0" smtClean="0">
                <a:latin typeface="Lucida Sans" panose="020B0602030504020204" pitchFamily="34" charset="0"/>
              </a:rPr>
              <a:t>     </a:t>
            </a: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Pleno.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F4   Diseñar y realizar actividades que contribuyan al crecimiento espiritual del ECN.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F5   Dar seguimiento a la integración y funcionamiento de los Colegios de Asistentes</a:t>
            </a:r>
            <a:endParaRPr kumimoji="0" lang="es-MX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F6  En Coordinación con los Secretarios Nacionales de Área V, diseñar el contenido </a:t>
            </a:r>
            <a:endParaRPr kumimoji="0" lang="es-MX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noProof="0" dirty="0" smtClean="0">
                <a:latin typeface="Lucida Sans" panose="020B0602030504020204" pitchFamily="34" charset="0"/>
              </a:rPr>
              <a:t>      </a:t>
            </a: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de las</a:t>
            </a:r>
            <a:r>
              <a:rPr kumimoji="0" lang="es-MX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Reuniones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Regionales de Asistentes Eclesiales.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F7  En Coordinación con los Secretarios Nacionales de Área V, dar seguimiento a la </a:t>
            </a:r>
            <a:endParaRPr kumimoji="0" lang="es-MX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>
                <a:latin typeface="Lucida Sans" panose="020B0602030504020204" pitchFamily="34" charset="0"/>
              </a:rPr>
              <a:t> </a:t>
            </a:r>
            <a:r>
              <a:rPr lang="es-MX" sz="1400" b="1" kern="0" dirty="0" smtClean="0">
                <a:latin typeface="Lucida Sans" panose="020B0602030504020204" pitchFamily="34" charset="0"/>
              </a:rPr>
              <a:t>     </a:t>
            </a: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realización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y  resultados de las Reuniones Regionales de Asistentes Eclesiales.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3" y="2048448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CuadroTexto"/>
          <p:cNvSpPr txBox="1"/>
          <p:nvPr/>
        </p:nvSpPr>
        <p:spPr>
          <a:xfrm>
            <a:off x="1897811" y="468255"/>
            <a:ext cx="879051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FUNCIONES DEL SACERDOTE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ASISTENTE NACIONAL                   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1" i="0" u="none" strike="noStrike" kern="0" cap="none" spc="0" normalizeH="0" baseline="0" noProof="0" dirty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F8  Participar en el diseño del contenido y desarrollo de las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latin typeface="Lucida Sans" panose="020B0602030504020204" pitchFamily="34" charset="0"/>
              </a:rPr>
              <a:t>     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Reuniones de Bloque Pleno.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F9  Preparar e impartir la capacitación a los Sacerdotes 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latin typeface="Lucida Sans" panose="020B0602030504020204" pitchFamily="34" charset="0"/>
              </a:rPr>
              <a:t> </a:t>
            </a:r>
            <a:r>
              <a:rPr lang="es-MX" sz="2000" b="1" kern="0" dirty="0" smtClean="0">
                <a:latin typeface="Lucida Sans" panose="020B0602030504020204" pitchFamily="34" charset="0"/>
              </a:rPr>
              <a:t>    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Asistentes Diocesanos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en las Reuniones de</a:t>
            </a:r>
            <a:r>
              <a:rPr kumimoji="0" lang="es-MX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Bloque Pleno.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F10  Motivar e informar a los Sacerdotes Asistentes Diocesanos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latin typeface="Lucida Sans" panose="020B0602030504020204" pitchFamily="34" charset="0"/>
              </a:rPr>
              <a:t>       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acerca de las estrategias y Planes Nacionales. (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Carta</a:t>
            </a:r>
            <a:r>
              <a:rPr kumimoji="0" lang="es-MX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baseline="0" dirty="0">
                <a:latin typeface="Lucida Sans" panose="020B0602030504020204" pitchFamily="34" charset="0"/>
              </a:rPr>
              <a:t> </a:t>
            </a:r>
            <a:r>
              <a:rPr lang="es-MX" sz="2000" b="1" kern="0" baseline="0" dirty="0" smtClean="0">
                <a:latin typeface="Lucida Sans" panose="020B0602030504020204" pitchFamily="34" charset="0"/>
              </a:rPr>
              <a:t>      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mensual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F11  Asistir a las Reuniones Nacionales de la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CEPAF o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del MFC a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>
                <a:latin typeface="Lucida Sans" panose="020B0602030504020204" pitchFamily="34" charset="0"/>
              </a:rPr>
              <a:t>       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nivel</a:t>
            </a:r>
            <a:r>
              <a:rPr kumimoji="0" lang="es-MX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Internacional a que sea </a:t>
            </a:r>
            <a:r>
              <a:rPr lang="es-MX" sz="2000" b="1" kern="0" noProof="0" dirty="0">
                <a:latin typeface="Lucida Sans" panose="020B0602030504020204" pitchFamily="34" charset="0"/>
              </a:rPr>
              <a:t>co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" panose="020B0602030504020204" pitchFamily="34" charset="0"/>
              </a:rPr>
              <a:t>nvocado.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3" y="2048448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CuadroTexto"/>
          <p:cNvSpPr txBox="1"/>
          <p:nvPr/>
        </p:nvSpPr>
        <p:spPr>
          <a:xfrm>
            <a:off x="1484797" y="783931"/>
            <a:ext cx="80648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“Es de particular importancia la conciencia de que la labor formativa, al tiempo que recurre inteligentemente a métodos de las ciencias humanas, es tanto más eficaz cuanto  más se deja llevar por la acción de Dios; solo el sarmiento que no teme dejarse podar por el viñador, da más fruto para sí y para los demás”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i="1" kern="0" dirty="0">
              <a:solidFill>
                <a:srgbClr val="C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                     </a:t>
            </a:r>
            <a:r>
              <a:rPr kumimoji="0" lang="es-MX" sz="18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San Juan Pablo II,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        Exhortación Apostólica Christi </a:t>
            </a:r>
            <a:r>
              <a:rPr kumimoji="0" lang="es-MX" sz="1800" b="1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Fidelis</a:t>
            </a:r>
            <a:r>
              <a:rPr kumimoji="0" lang="es-MX" sz="18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MX" sz="1800" b="1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Laici</a:t>
            </a:r>
            <a:endParaRPr kumimoji="0" lang="es-MX" sz="1800" b="1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i="1" kern="0" dirty="0">
              <a:solidFill>
                <a:srgbClr val="C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3314" name="Picture 2" descr="Juan Pablo II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67" y="232355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3 Rectángulo"/>
          <p:cNvSpPr/>
          <p:nvPr/>
        </p:nvSpPr>
        <p:spPr>
          <a:xfrm>
            <a:off x="2053086" y="1633888"/>
            <a:ext cx="7750963" cy="359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ct val="5000"/>
              </a:spcAft>
            </a:pPr>
            <a:r>
              <a:rPr lang="es-MX" altLang="es-MX" sz="2400" b="1" dirty="0" smtClean="0">
                <a:latin typeface="Century Gothic" pitchFamily="34" charset="0"/>
                <a:cs typeface="Times New Roman" pitchFamily="18" charset="0"/>
              </a:rPr>
              <a:t>El </a:t>
            </a:r>
            <a:r>
              <a:rPr lang="es-MX" altLang="es-MX" sz="2400" b="1" dirty="0">
                <a:latin typeface="Century Gothic" pitchFamily="34" charset="0"/>
                <a:cs typeface="Times New Roman" pitchFamily="18" charset="0"/>
              </a:rPr>
              <a:t>MFC, es una organización católica de </a:t>
            </a:r>
            <a:r>
              <a:rPr lang="es-MX" altLang="es-MX" sz="2400" b="1" u="sng" dirty="0">
                <a:latin typeface="Century Gothic" pitchFamily="34" charset="0"/>
                <a:cs typeface="Times New Roman" pitchFamily="18" charset="0"/>
              </a:rPr>
              <a:t>laicos asistidos por sacerdotes</a:t>
            </a:r>
            <a:r>
              <a:rPr lang="es-MX" altLang="es-MX" sz="2400" b="1" dirty="0">
                <a:latin typeface="Century Gothic" pitchFamily="34" charset="0"/>
                <a:cs typeface="Times New Roman" pitchFamily="18" charset="0"/>
              </a:rPr>
              <a:t>, que tiene personalidad propia, en </a:t>
            </a:r>
            <a:r>
              <a:rPr lang="es-MX" altLang="es-MX" sz="2400" b="1" u="sng" dirty="0">
                <a:latin typeface="Century Gothic" pitchFamily="34" charset="0"/>
                <a:cs typeface="Times New Roman" pitchFamily="18" charset="0"/>
              </a:rPr>
              <a:t>comunión y vinculación </a:t>
            </a:r>
            <a:r>
              <a:rPr lang="es-MX" altLang="es-MX" sz="2400" b="1" dirty="0">
                <a:latin typeface="Century Gothic" pitchFamily="34" charset="0"/>
                <a:cs typeface="Times New Roman" pitchFamily="18" charset="0"/>
              </a:rPr>
              <a:t>a la Conferencia del Episcopado Mexicano (CEM), concretamente a la Comisión Episcopal para la Familia, Juventud, Laicos y “Vida”, </a:t>
            </a:r>
            <a:r>
              <a:rPr lang="es-MX" altLang="es-MX" sz="2400" b="1" u="sng" dirty="0">
                <a:latin typeface="Century Gothic" pitchFamily="34" charset="0"/>
                <a:cs typeface="Times New Roman" pitchFamily="18" charset="0"/>
              </a:rPr>
              <a:t>conservando su propia autonomía</a:t>
            </a:r>
            <a:r>
              <a:rPr lang="es-MX" altLang="es-MX" sz="2400" b="1" dirty="0">
                <a:latin typeface="Century Gothic" pitchFamily="34" charset="0"/>
                <a:cs typeface="Times New Roman" pitchFamily="18" charset="0"/>
              </a:rPr>
              <a:t> y legítima libertad de </a:t>
            </a:r>
            <a:r>
              <a:rPr lang="es-MX" altLang="es-MX" sz="2400" b="1" dirty="0" smtClean="0">
                <a:latin typeface="Century Gothic" pitchFamily="34" charset="0"/>
                <a:cs typeface="Times New Roman" pitchFamily="18" charset="0"/>
              </a:rPr>
              <a:t>acción. (MIO art</a:t>
            </a:r>
            <a:r>
              <a:rPr lang="es-MX" altLang="es-MX" sz="2400" b="1" dirty="0">
                <a:latin typeface="Century Gothic" pitchFamily="34" charset="0"/>
                <a:cs typeface="Times New Roman" pitchFamily="18" charset="0"/>
              </a:rPr>
              <a:t>. 1)</a:t>
            </a:r>
            <a:r>
              <a:rPr lang="es-ES" altLang="es-MX" sz="2400" b="1" dirty="0"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92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4834" y="11210614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4" y="1920753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Rectángulo"/>
          <p:cNvSpPr/>
          <p:nvPr/>
        </p:nvSpPr>
        <p:spPr>
          <a:xfrm>
            <a:off x="1866735" y="315836"/>
            <a:ext cx="7434934" cy="109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</a:pPr>
            <a:r>
              <a:rPr lang="es-MX" altLang="es-MX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  <a:cs typeface="Times New Roman" pitchFamily="18" charset="0"/>
              </a:rPr>
              <a:t>Objetivo General: </a:t>
            </a:r>
          </a:p>
          <a:p>
            <a:pPr algn="ctr">
              <a:spcAft>
                <a:spcPct val="5000"/>
              </a:spcAft>
            </a:pPr>
            <a:r>
              <a:rPr lang="es-MX" altLang="es-MX" sz="2000" b="1" dirty="0">
                <a:solidFill>
                  <a:srgbClr val="FF0000"/>
                </a:solidFill>
                <a:latin typeface="Lucida Sans" panose="020B0602030504020204" pitchFamily="34" charset="0"/>
                <a:cs typeface="Times New Roman" pitchFamily="18" charset="0"/>
              </a:rPr>
              <a:t>   </a:t>
            </a:r>
            <a:r>
              <a:rPr lang="es-MX" altLang="es-MX" sz="2000" b="1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Establece </a:t>
            </a:r>
            <a:r>
              <a:rPr lang="es-MX" altLang="es-MX" sz="2000" b="1" dirty="0" smtClean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l</a:t>
            </a:r>
            <a:r>
              <a:rPr lang="es-MX" altLang="es-MX" sz="2000" b="1" u="sng" dirty="0" smtClean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o </a:t>
            </a:r>
            <a:r>
              <a:rPr lang="es-MX" altLang="es-MX" sz="2000" b="1" u="sng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que debe hacerse </a:t>
            </a:r>
            <a:r>
              <a:rPr lang="es-MX" altLang="es-MX" sz="2000" b="1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para convertir en </a:t>
            </a:r>
            <a:r>
              <a:rPr lang="es-MX" altLang="es-MX" sz="2000" b="1" dirty="0" smtClean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realidad lo que se quiere alcanzar.</a:t>
            </a:r>
            <a:r>
              <a:rPr lang="es-ES" altLang="es-MX" sz="2000" b="1" dirty="0" smtClean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 </a:t>
            </a:r>
            <a:endParaRPr lang="es-ES" altLang="es-MX" sz="2000" b="1" dirty="0">
              <a:solidFill>
                <a:srgbClr val="002060"/>
              </a:solidFill>
              <a:latin typeface="Lucida Sans" panose="020B0602030504020204" pitchFamily="34" charset="0"/>
              <a:cs typeface="Times New Roman" pitchFamily="18" charset="0"/>
            </a:endParaRPr>
          </a:p>
        </p:txBody>
      </p:sp>
      <p:sp>
        <p:nvSpPr>
          <p:cNvPr id="13" name="2 Rectángulo"/>
          <p:cNvSpPr/>
          <p:nvPr/>
        </p:nvSpPr>
        <p:spPr>
          <a:xfrm>
            <a:off x="2053087" y="1837426"/>
            <a:ext cx="664068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s-MX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El Objetivo General del MFC es</a:t>
            </a:r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: </a:t>
            </a:r>
          </a:p>
          <a:p>
            <a:pPr algn="r" eaLnBrk="0" hangingPunct="0">
              <a:lnSpc>
                <a:spcPts val="2600"/>
              </a:lnSpc>
              <a:defRPr/>
            </a:pPr>
            <a:endParaRPr lang="es-MX" sz="2000" b="1" dirty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 eaLnBrk="0" hangingPunct="0">
              <a:lnSpc>
                <a:spcPts val="2600"/>
              </a:lnSpc>
              <a:defRPr/>
            </a:pPr>
            <a:r>
              <a:rPr lang="es-MX" sz="2000" b="1" dirty="0">
                <a:latin typeface="Century Gothic" pitchFamily="34" charset="0"/>
                <a:cs typeface="Times New Roman" pitchFamily="18" charset="0"/>
              </a:rPr>
              <a:t>Promover los valores humanos y cristianos de la familia en la comunidad, para que la familia sea formadora de personas, educadora en la fe, defensora de la vida </a:t>
            </a:r>
          </a:p>
          <a:p>
            <a:pPr algn="ctr" eaLnBrk="0" hangingPunct="0">
              <a:lnSpc>
                <a:spcPts val="2600"/>
              </a:lnSpc>
              <a:defRPr/>
            </a:pPr>
            <a:r>
              <a:rPr lang="es-MX" sz="2000" b="1" dirty="0">
                <a:latin typeface="Century Gothic" pitchFamily="34" charset="0"/>
                <a:cs typeface="Times New Roman" pitchFamily="18" charset="0"/>
              </a:rPr>
              <a:t>y por lo tanto, comprometida activamente en el desarrollo integral de la comunidad a través de sus miembros.</a:t>
            </a:r>
            <a:r>
              <a:rPr lang="es-ES" sz="2000" b="1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s-ES" sz="2000" b="1" dirty="0" smtClean="0">
                <a:latin typeface="Century Gothic" pitchFamily="34" charset="0"/>
                <a:cs typeface="Times New Roman" pitchFamily="18" charset="0"/>
              </a:rPr>
              <a:t>(MIO art. 2)</a:t>
            </a:r>
            <a:endParaRPr lang="es-ES" sz="2000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5122" name="Picture 2" descr="marketing Zuchwałość cel objetivo general Odwołanie równowaga sztu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527">
            <a:off x="7021549" y="4836471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14041" y="5676049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6" y="2069826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Rectángulo"/>
          <p:cNvSpPr/>
          <p:nvPr/>
        </p:nvSpPr>
        <p:spPr>
          <a:xfrm>
            <a:off x="1830794" y="758270"/>
            <a:ext cx="7943204" cy="121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</a:pPr>
            <a:r>
              <a:rPr lang="es-MX" altLang="es-MX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  <a:cs typeface="Times New Roman" pitchFamily="18" charset="0"/>
              </a:rPr>
              <a:t>Carisma:  </a:t>
            </a:r>
          </a:p>
          <a:p>
            <a:pPr>
              <a:spcAft>
                <a:spcPct val="5000"/>
              </a:spcAft>
            </a:pPr>
            <a:r>
              <a:rPr lang="es-MX" altLang="es-MX" sz="2400" b="1" u="sng" dirty="0" smtClean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Es la fuerza </a:t>
            </a:r>
            <a:r>
              <a:rPr lang="es-MX" altLang="es-MX" sz="2400" b="1" u="sng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impulsora</a:t>
            </a:r>
            <a:r>
              <a:rPr lang="es-MX" altLang="es-MX" sz="2400" b="1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 </a:t>
            </a:r>
            <a:r>
              <a:rPr lang="es-MX" altLang="es-MX" sz="2400" b="1" dirty="0" smtClean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para </a:t>
            </a:r>
            <a:r>
              <a:rPr lang="es-MX" altLang="es-MX" sz="2400" b="1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compartir y poner al servicio de los demás nuestros talentos</a:t>
            </a:r>
            <a:r>
              <a:rPr lang="es-MX" altLang="es-MX" sz="2400" b="1" dirty="0">
                <a:solidFill>
                  <a:srgbClr val="002060"/>
                </a:solidFill>
                <a:cs typeface="Times New Roman" pitchFamily="18" charset="0"/>
              </a:rPr>
              <a:t>.  </a:t>
            </a:r>
          </a:p>
        </p:txBody>
      </p:sp>
      <p:sp>
        <p:nvSpPr>
          <p:cNvPr id="13" name="2 Rectángulo"/>
          <p:cNvSpPr/>
          <p:nvPr/>
        </p:nvSpPr>
        <p:spPr>
          <a:xfrm>
            <a:off x="1829813" y="2487202"/>
            <a:ext cx="8558099" cy="188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60000"/>
              </a:lnSpc>
              <a:spcAft>
                <a:spcPct val="5000"/>
              </a:spcAft>
              <a:defRPr/>
            </a:pPr>
            <a:r>
              <a:rPr lang="es-MX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     El Carisma del MFC es:</a:t>
            </a:r>
          </a:p>
          <a:p>
            <a:pPr algn="ctr" eaLnBrk="0" hangingPunct="0">
              <a:lnSpc>
                <a:spcPct val="160000"/>
              </a:lnSpc>
              <a:spcAft>
                <a:spcPct val="5000"/>
              </a:spcAft>
              <a:defRPr/>
            </a:pPr>
            <a:r>
              <a:rPr lang="es-MX" sz="2400" b="1" dirty="0">
                <a:latin typeface="Century Gothic" pitchFamily="34" charset="0"/>
                <a:cs typeface="Times New Roman" pitchFamily="18" charset="0"/>
              </a:rPr>
              <a:t>La espiritualidad conyugal y  familiar, como camino de santificación. </a:t>
            </a:r>
            <a:r>
              <a:rPr lang="es-MX" sz="2400" b="1" dirty="0">
                <a:solidFill>
                  <a:srgbClr val="BD582C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s-MX" sz="2400" i="1" dirty="0">
                <a:cs typeface="Calibri" pitchFamily="34" charset="0"/>
              </a:rPr>
              <a:t>(carta de identidad).</a:t>
            </a:r>
            <a:r>
              <a:rPr lang="es-ES" sz="2400" i="1" dirty="0">
                <a:cs typeface="Calibri" pitchFamily="34" charset="0"/>
              </a:rPr>
              <a:t> </a:t>
            </a:r>
          </a:p>
        </p:txBody>
      </p:sp>
      <p:pic>
        <p:nvPicPr>
          <p:cNvPr id="4098" name="Picture 2" descr="PERSONAL ADMINISTRATIVO - C.E.B.G. Finca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552" y="4590219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Rectángulo"/>
          <p:cNvSpPr/>
          <p:nvPr/>
        </p:nvSpPr>
        <p:spPr>
          <a:xfrm>
            <a:off x="1830794" y="175798"/>
            <a:ext cx="779743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</a:pPr>
            <a:r>
              <a:rPr lang="es-MX" altLang="es-MX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  <a:cs typeface="Times New Roman" pitchFamily="18" charset="0"/>
              </a:rPr>
              <a:t>Visión:</a:t>
            </a:r>
          </a:p>
          <a:p>
            <a:pPr>
              <a:spcAft>
                <a:spcPct val="5000"/>
              </a:spcAft>
            </a:pPr>
            <a:endParaRPr lang="es-MX" altLang="es-MX" sz="1050" b="1" dirty="0">
              <a:solidFill>
                <a:srgbClr val="FF0000"/>
              </a:solidFill>
              <a:latin typeface="Lucida Sans" panose="020B0602030504020204" pitchFamily="34" charset="0"/>
              <a:cs typeface="Times New Roman" pitchFamily="18" charset="0"/>
            </a:endParaRPr>
          </a:p>
          <a:p>
            <a:pPr>
              <a:spcAft>
                <a:spcPct val="5000"/>
              </a:spcAft>
            </a:pPr>
            <a:r>
              <a:rPr lang="es-MX" altLang="es-MX" sz="2400" b="1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Representa el </a:t>
            </a:r>
            <a:r>
              <a:rPr lang="es-MX" altLang="es-MX" sz="2400" b="1" u="sng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escenario altamente deseado</a:t>
            </a:r>
            <a:r>
              <a:rPr lang="es-MX" altLang="es-MX" sz="2400" b="1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.  </a:t>
            </a:r>
          </a:p>
          <a:p>
            <a:pPr>
              <a:spcAft>
                <a:spcPct val="5000"/>
              </a:spcAft>
            </a:pPr>
            <a:r>
              <a:rPr lang="es-MX" altLang="es-MX" sz="2400" b="1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Es el futuro a construir.</a:t>
            </a:r>
            <a:r>
              <a:rPr lang="es-ES" altLang="es-MX" sz="2400" b="1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4 Rectángulo"/>
          <p:cNvSpPr/>
          <p:nvPr/>
        </p:nvSpPr>
        <p:spPr>
          <a:xfrm>
            <a:off x="2043882" y="2173138"/>
            <a:ext cx="73768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cs typeface="Times New Roman" pitchFamily="18" charset="0"/>
              </a:rPr>
              <a:t>Construir el Reino de Dios</a:t>
            </a:r>
            <a:r>
              <a:rPr lang="es-MX" sz="2800" b="1" kern="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kumimoji="0" lang="es-MX" sz="28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cs typeface="Times New Roman" pitchFamily="18" charset="0"/>
              </a:rPr>
              <a:t>desde las familias,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cs typeface="Times New Roman" pitchFamily="18" charset="0"/>
              </a:rPr>
              <a:t> de modo que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cs typeface="Times New Roman" pitchFamily="18" charset="0"/>
              </a:rPr>
              <a:t>en ellas se anuncie, celebre y sirva el Evangelio del matrimonio, la familia, la vida, y sean las familias, fermento de vida cristiana en su comunidad.</a:t>
            </a:r>
            <a:r>
              <a:rPr kumimoji="0" lang="es-MX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cs typeface="Times New Roman" pitchFamily="18" charset="0"/>
              </a:rPr>
              <a:t>            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itchFamily="34" charset="0"/>
              </a:rPr>
              <a:t>(carta de identidad</a:t>
            </a:r>
            <a:r>
              <a:rPr kumimoji="0" lang="es-MX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alibri" pitchFamily="34" charset="0"/>
              </a:rPr>
              <a:t>)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074" name="Picture 2" descr="Mision Vision y Valores – COPO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968" y="4264931"/>
            <a:ext cx="2571110" cy="25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1" y="1431268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Rectángulo"/>
          <p:cNvSpPr/>
          <p:nvPr/>
        </p:nvSpPr>
        <p:spPr>
          <a:xfrm>
            <a:off x="1839155" y="174845"/>
            <a:ext cx="735617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</a:pPr>
            <a:r>
              <a:rPr lang="es-MX" altLang="es-MX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  <a:cs typeface="Times New Roman" pitchFamily="18" charset="0"/>
              </a:rPr>
              <a:t>      Misión:</a:t>
            </a:r>
            <a:r>
              <a:rPr lang="es-MX" alt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  <a:cs typeface="Times New Roman" pitchFamily="18" charset="0"/>
              </a:rPr>
              <a:t>  </a:t>
            </a:r>
          </a:p>
          <a:p>
            <a:pPr algn="just">
              <a:spcAft>
                <a:spcPct val="5000"/>
              </a:spcAft>
            </a:pPr>
            <a:r>
              <a:rPr lang="es-MX" altLang="es-MX" sz="2000" b="1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   Es la </a:t>
            </a:r>
            <a:r>
              <a:rPr lang="es-MX" altLang="es-MX" sz="2000" b="1" u="sng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razón de ser</a:t>
            </a:r>
            <a:r>
              <a:rPr lang="es-MX" altLang="es-MX" sz="2000" b="1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 de una organización, la cual explica su existencia. </a:t>
            </a:r>
          </a:p>
          <a:p>
            <a:pPr algn="just">
              <a:spcAft>
                <a:spcPct val="5000"/>
              </a:spcAft>
            </a:pPr>
            <a:r>
              <a:rPr lang="es-MX" altLang="es-MX" sz="2000" b="1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   Es una declaración de alto nivel que describe su </a:t>
            </a:r>
            <a:r>
              <a:rPr lang="es-MX" altLang="es-MX" sz="2000" b="1" u="sng" dirty="0">
                <a:solidFill>
                  <a:srgbClr val="002060"/>
                </a:solidFill>
                <a:latin typeface="Lucida Sans" panose="020B0602030504020204" pitchFamily="34" charset="0"/>
                <a:cs typeface="Times New Roman" pitchFamily="18" charset="0"/>
              </a:rPr>
              <a:t>propósito fundamental</a:t>
            </a:r>
            <a:r>
              <a:rPr lang="es-ES" altLang="es-MX" sz="2000" b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3" name="2 Rectángulo"/>
          <p:cNvSpPr/>
          <p:nvPr/>
        </p:nvSpPr>
        <p:spPr>
          <a:xfrm>
            <a:off x="3861697" y="2203649"/>
            <a:ext cx="2733441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100"/>
              </a:lnSpc>
            </a:pPr>
            <a:r>
              <a:rPr lang="es-MX" altLang="es-MX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" panose="020B0602030504020204" pitchFamily="34" charset="0"/>
                <a:cs typeface="Times New Roman" pitchFamily="18" charset="0"/>
              </a:rPr>
              <a:t>La Misión del MFC es:</a:t>
            </a:r>
          </a:p>
        </p:txBody>
      </p:sp>
      <p:sp>
        <p:nvSpPr>
          <p:cNvPr id="14" name="3 Rectángulo"/>
          <p:cNvSpPr/>
          <p:nvPr/>
        </p:nvSpPr>
        <p:spPr>
          <a:xfrm>
            <a:off x="1914192" y="2620805"/>
            <a:ext cx="8135582" cy="2865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s-MX" altLang="es-MX" sz="2800" dirty="0">
                <a:latin typeface="Century Gothic" pitchFamily="34" charset="0"/>
                <a:cs typeface="Times New Roman" pitchFamily="18" charset="0"/>
              </a:rPr>
              <a:t>Brindar a los matrimonios, jóvenes, adolescentes y Mares una </a:t>
            </a:r>
            <a:r>
              <a:rPr lang="es-MX" altLang="es-MX" sz="2800" b="1" u="sng" dirty="0">
                <a:latin typeface="Century Gothic" pitchFamily="34" charset="0"/>
                <a:cs typeface="Times New Roman" pitchFamily="18" charset="0"/>
              </a:rPr>
              <a:t>evangelización integral</a:t>
            </a:r>
            <a:r>
              <a:rPr lang="es-MX" altLang="es-MX" sz="2800" b="1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s-MX" altLang="es-MX" sz="28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s-MX" altLang="es-MX" sz="2800" dirty="0">
                <a:latin typeface="Century Gothic" pitchFamily="34" charset="0"/>
                <a:cs typeface="Times New Roman" pitchFamily="18" charset="0"/>
              </a:rPr>
              <a:t>a través de la cual </a:t>
            </a:r>
            <a:r>
              <a:rPr lang="es-MX" altLang="es-MX" sz="2800" u="sng" dirty="0">
                <a:latin typeface="Century Gothic" pitchFamily="34" charset="0"/>
                <a:cs typeface="Times New Roman" pitchFamily="18" charset="0"/>
              </a:rPr>
              <a:t>se promueven valores humanos y cristianos</a:t>
            </a:r>
            <a:r>
              <a:rPr lang="es-MX" altLang="es-MX" sz="2800" dirty="0">
                <a:latin typeface="Century Gothic" pitchFamily="34" charset="0"/>
                <a:cs typeface="Times New Roman" pitchFamily="18" charset="0"/>
              </a:rPr>
              <a:t>, </a:t>
            </a:r>
            <a:r>
              <a:rPr lang="es-MX" altLang="es-MX" sz="2800" u="sng" dirty="0">
                <a:latin typeface="Century Gothic" pitchFamily="34" charset="0"/>
                <a:cs typeface="Times New Roman" pitchFamily="18" charset="0"/>
              </a:rPr>
              <a:t>se aprende a dialogar y se proporcionan medios e instrumentos</a:t>
            </a:r>
            <a:r>
              <a:rPr lang="es-MX" altLang="es-MX" sz="2800" dirty="0">
                <a:latin typeface="Century Gothic" pitchFamily="34" charset="0"/>
                <a:cs typeface="Times New Roman" pitchFamily="18" charset="0"/>
              </a:rPr>
              <a:t> para </a:t>
            </a:r>
            <a:r>
              <a:rPr lang="es-MX" altLang="es-MX" sz="2800" dirty="0" smtClean="0">
                <a:latin typeface="Century Gothic" pitchFamily="34" charset="0"/>
                <a:cs typeface="Times New Roman" pitchFamily="18" charset="0"/>
              </a:rPr>
              <a:t>lograr </a:t>
            </a:r>
            <a:r>
              <a:rPr lang="es-MX" altLang="es-MX" sz="2800" dirty="0">
                <a:latin typeface="Century Gothic" pitchFamily="34" charset="0"/>
                <a:cs typeface="Times New Roman" pitchFamily="18" charset="0"/>
              </a:rPr>
              <a:t>que </a:t>
            </a:r>
            <a:r>
              <a:rPr lang="es-MX" altLang="es-MX" sz="2800" dirty="0" smtClean="0">
                <a:latin typeface="Century Gothic" pitchFamily="34" charset="0"/>
                <a:cs typeface="Times New Roman" pitchFamily="18" charset="0"/>
              </a:rPr>
              <a:t>las </a:t>
            </a:r>
            <a:r>
              <a:rPr lang="es-MX" altLang="es-MX" sz="2800" dirty="0">
                <a:latin typeface="Century Gothic" pitchFamily="34" charset="0"/>
                <a:cs typeface="Times New Roman" pitchFamily="18" charset="0"/>
              </a:rPr>
              <a:t>familias sean: verdaderas comunidades de personas, servidoras de la vida, promotoras del bien común y </a:t>
            </a:r>
            <a:r>
              <a:rPr lang="es-MX" altLang="es-MX" sz="2800" dirty="0" smtClean="0">
                <a:latin typeface="Century Gothic" pitchFamily="34" charset="0"/>
                <a:cs typeface="Times New Roman" pitchFamily="18" charset="0"/>
              </a:rPr>
              <a:t>buscadoras de </a:t>
            </a:r>
            <a:r>
              <a:rPr lang="es-MX" altLang="es-MX" sz="2800" dirty="0">
                <a:latin typeface="Century Gothic" pitchFamily="34" charset="0"/>
                <a:cs typeface="Times New Roman" pitchFamily="18" charset="0"/>
              </a:rPr>
              <a:t>la santidad.</a:t>
            </a:r>
            <a:endParaRPr lang="es-ES" altLang="es-MX" sz="28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2050" name="Picture 2" descr="Misión | Visión | Objetiv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692">
            <a:off x="667071" y="4425687"/>
            <a:ext cx="1467447" cy="20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550486"/>
            <a:ext cx="4558145" cy="130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A39E3F51-1242-4B68-3FE5-7FE2711671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09" r="20905" b="4343"/>
          <a:stretch/>
        </p:blipFill>
        <p:spPr>
          <a:xfrm>
            <a:off x="10230210" y="-164024"/>
            <a:ext cx="1961790" cy="7186046"/>
          </a:xfrm>
          <a:prstGeom prst="rect">
            <a:avLst/>
          </a:prstGeom>
        </p:spPr>
      </p:pic>
      <p:pic>
        <p:nvPicPr>
          <p:cNvPr id="8" name="Imagen 7" descr="Un barc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A12D4460-5C6D-01BC-A508-A354FAA96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1219" r="25468" b="14471"/>
          <a:stretch/>
        </p:blipFill>
        <p:spPr>
          <a:xfrm rot="4615674">
            <a:off x="7000064" y="1552234"/>
            <a:ext cx="7638309" cy="32487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21341" y="5942633"/>
            <a:ext cx="47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“Con Jesús, José y María,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misioneros de la familia cada día”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-1" r="3381" b="16413"/>
          <a:stretch/>
        </p:blipFill>
        <p:spPr>
          <a:xfrm>
            <a:off x="10387912" y="5437945"/>
            <a:ext cx="1551622" cy="155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2173139"/>
            <a:ext cx="1434688" cy="2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1237517" y="518875"/>
            <a:ext cx="8559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Objetivo del SER y QUEHACER de los </a:t>
            </a:r>
            <a:endParaRPr lang="es-MX" sz="2400" b="1" kern="0" dirty="0">
              <a:solidFill>
                <a:schemeClr val="tx2">
                  <a:lumMod val="60000"/>
                  <a:lumOff val="40000"/>
                </a:schemeClr>
              </a:solidFill>
              <a:latin typeface="Lucida Sans" panose="020B0602030504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ASISTENTES ECLESIALES</a:t>
            </a:r>
            <a:r>
              <a:rPr kumimoji="0" lang="es-MX" sz="24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del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Sans" panose="020B0602030504020204" pitchFamily="34" charset="0"/>
              </a:rPr>
              <a:t>  MOVIMIENTO FAMILIAR CRISTIANO.</a:t>
            </a:r>
          </a:p>
        </p:txBody>
      </p:sp>
      <p:sp>
        <p:nvSpPr>
          <p:cNvPr id="13" name="2 CuadroTexto"/>
          <p:cNvSpPr txBox="1"/>
          <p:nvPr/>
        </p:nvSpPr>
        <p:spPr>
          <a:xfrm>
            <a:off x="1961147" y="1719202"/>
            <a:ext cx="75077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Preservar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vigentes los valores humano-cristianos</a:t>
            </a: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 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las Familias, </a:t>
            </a:r>
            <a:r>
              <a:rPr kumimoji="0" lang="es-MX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estimulándolas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en la unidad con Cristo y con la Iglesia, para que 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sean promotoras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del Evangelio en su comunidad, de acuerdo al objetivo del MFC, </a:t>
            </a:r>
            <a:r>
              <a:rPr kumimoji="0" lang="es-MX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creando vínculos de amistad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es-MX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confianza y respeto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entre todos los 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miembros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del MFC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14" name="Picture 2" descr="Hacia la IX Asamblea Diocesana Eclesial de Pastoral – Arquimedi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282">
            <a:off x="7515661" y="4849211"/>
            <a:ext cx="2238132" cy="1491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59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</TotalTime>
  <Words>2862</Words>
  <Application>Microsoft Office PowerPoint</Application>
  <PresentationFormat>Panorámica</PresentationFormat>
  <Paragraphs>390</Paragraphs>
  <Slides>38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Lucida Sans</vt:lpstr>
      <vt:lpstr>Monserrat </vt:lpstr>
      <vt:lpstr>Times New Roman</vt:lpstr>
      <vt:lpstr>Tema de Office</vt:lpstr>
      <vt:lpstr>Office Theme</vt:lpstr>
      <vt:lpstr>Ser y hacer del Asistente Eclesial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usuariolap</dc:creator>
  <cp:lastModifiedBy>Usuario</cp:lastModifiedBy>
  <cp:revision>105</cp:revision>
  <dcterms:modified xsi:type="dcterms:W3CDTF">2023-09-08T03:47:22Z</dcterms:modified>
</cp:coreProperties>
</file>