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3" r:id="rId3"/>
    <p:sldId id="257" r:id="rId4"/>
    <p:sldId id="276" r:id="rId5"/>
    <p:sldId id="278" r:id="rId6"/>
    <p:sldId id="279" r:id="rId7"/>
    <p:sldId id="280" r:id="rId8"/>
    <p:sldId id="281" r:id="rId9"/>
    <p:sldId id="282" r:id="rId10"/>
    <p:sldId id="275" r:id="rId11"/>
    <p:sldId id="274" r:id="rId12"/>
    <p:sldId id="258" r:id="rId13"/>
    <p:sldId id="259" r:id="rId14"/>
    <p:sldId id="260" r:id="rId15"/>
    <p:sldId id="268" r:id="rId16"/>
    <p:sldId id="265" r:id="rId17"/>
    <p:sldId id="266" r:id="rId18"/>
    <p:sldId id="270" r:id="rId19"/>
    <p:sldId id="267" r:id="rId20"/>
    <p:sldId id="271" r:id="rId21"/>
    <p:sldId id="269" r:id="rId22"/>
    <p:sldId id="283" r:id="rId23"/>
    <p:sldId id="284" r:id="rId24"/>
  </p:sldIdLst>
  <p:sldSz cx="12192000" cy="6858000"/>
  <p:notesSz cx="6858000" cy="9144000"/>
  <p:defaultTextStyle>
    <a:defPPr>
      <a:defRPr lang="es-MX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90DF8D7-CFF6-4E5D-9E64-45DDBAA0A83F}">
          <p14:sldIdLst>
            <p14:sldId id="256"/>
            <p14:sldId id="273"/>
            <p14:sldId id="257"/>
            <p14:sldId id="276"/>
            <p14:sldId id="278"/>
            <p14:sldId id="279"/>
            <p14:sldId id="280"/>
            <p14:sldId id="281"/>
            <p14:sldId id="282"/>
            <p14:sldId id="275"/>
            <p14:sldId id="274"/>
            <p14:sldId id="258"/>
            <p14:sldId id="259"/>
            <p14:sldId id="260"/>
            <p14:sldId id="268"/>
            <p14:sldId id="265"/>
            <p14:sldId id="266"/>
            <p14:sldId id="270"/>
            <p14:sldId id="267"/>
            <p14:sldId id="271"/>
            <p14:sldId id="269"/>
            <p14:sldId id="283"/>
            <p14:sldId id="284"/>
          </p14:sldIdLst>
        </p14:section>
        <p14:section name="Sección sin título" id="{6229D3C3-29E6-49A6-A7E7-471D37975730}">
          <p14:sldIdLst/>
        </p14:section>
      </p14:sectionLst>
    </p:ex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5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>
        <p:scale>
          <a:sx n="90" d="100"/>
          <a:sy n="90" d="100"/>
        </p:scale>
        <p:origin x="1432" y="536"/>
      </p:cViewPr>
      <p:guideLst>
        <p:guide pos="3840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691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DD8678-B023-674C-28DB-AD19222977CD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15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CA96A4-D48A-8122-EB39-F5D5230408D6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22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387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909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245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487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27926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68047202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38861195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5023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72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6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4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1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DD8678-B023-674C-28DB-AD19222977CD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285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35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1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2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CA96A4-D48A-8122-EB39-F5D5230408D6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46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597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046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14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466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8036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78040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707199826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1577350162" name="Marcador de número de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1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ítulo y text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ítulo vertical y tex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os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s-ES"/>
              <a:t>Haga clic para modificar los estilos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9E2110-AE6D-4031-87F4-F0C4FDF52738}" type="datetimeFigureOut">
              <a:rPr lang="es-MX"/>
              <a:t>17/05/25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2CBE7A-0479-4A26-861C-8A0A0DEE8FBE}" type="slidenum">
              <a:rPr lang="es-MX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  <a:alphaModFix amt="99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 bwMode="auto">
          <a:xfrm>
            <a:off x="79131" y="1274884"/>
            <a:ext cx="6752492" cy="225962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MX" sz="4800" b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</a:rPr>
              <a:t>ACOMPAÑAMIENTO DEL AE A LOS LAICOS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 bwMode="auto">
          <a:xfrm>
            <a:off x="810882" y="4097546"/>
            <a:ext cx="5423140" cy="758262"/>
          </a:xfrm>
        </p:spPr>
        <p:txBody>
          <a:bodyPr>
            <a:normAutofit fontScale="85000" lnSpcReduction="20000"/>
          </a:bodyPr>
          <a:lstStyle/>
          <a:p>
            <a:r>
              <a:rPr lang="es-MX" sz="3200" i="1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“La alegría del Evangelio”</a:t>
            </a:r>
          </a:p>
          <a:p>
            <a:r>
              <a:rPr lang="es-MX" sz="2600" i="1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(</a:t>
            </a:r>
            <a:r>
              <a:rPr lang="es-MX" sz="2600" i="1" dirty="0" err="1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Evangelii</a:t>
            </a:r>
            <a:r>
              <a:rPr lang="es-MX" sz="2600" i="1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 </a:t>
            </a:r>
            <a:r>
              <a:rPr lang="es-MX" sz="2600" i="1" dirty="0" err="1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Gaudium</a:t>
            </a:r>
            <a:r>
              <a:rPr lang="es-MX" sz="2600" i="1" dirty="0">
                <a:solidFill>
                  <a:schemeClr val="accent6">
                    <a:lumMod val="50000"/>
                  </a:schemeClr>
                </a:solidFill>
                <a:latin typeface="Lucida Bright" panose="02040602050505020304" pitchFamily="18" charset="0"/>
              </a:rPr>
              <a:t>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2473568" cy="69249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La oración por las vocaciones, hoy en día se hace más necesaria para rogar al Dueño envíe obreros a su mies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(Mt 9, 37); </a:t>
            </a:r>
          </a:p>
          <a:p>
            <a:pPr algn="ctr"/>
            <a:endParaRPr lang="es-E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porque la necesidad de la evangelización sigue siendo muy amplia y siempre sobrepasa las fuerzas de los clérigos. </a:t>
            </a:r>
            <a:r>
              <a:rPr lang="es-MX" sz="900" dirty="0"/>
              <a:t>   </a:t>
            </a:r>
          </a:p>
          <a:p>
            <a:pPr algn="ctr"/>
            <a:endParaRPr lang="es-E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568" y="0"/>
            <a:ext cx="9718432" cy="68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130295" name="Título 3"/>
          <p:cNvSpPr>
            <a:spLocks noGrp="1"/>
          </p:cNvSpPr>
          <p:nvPr/>
        </p:nvSpPr>
        <p:spPr bwMode="auto">
          <a:xfrm>
            <a:off x="5807034" y="90185"/>
            <a:ext cx="5486399" cy="1884094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4800" b="1" dirty="0">
                <a:solidFill>
                  <a:schemeClr val="accent6">
                    <a:lumMod val="50000"/>
                  </a:schemeClr>
                </a:solidFill>
              </a:rPr>
              <a:t>NECESIDAD DEL ACOMPAÑAMIENTO</a:t>
            </a:r>
            <a:endParaRPr dirty="0"/>
          </a:p>
        </p:txBody>
      </p:sp>
      <p:sp>
        <p:nvSpPr>
          <p:cNvPr id="806640812" name="Subtítulo 4"/>
          <p:cNvSpPr>
            <a:spLocks noGrp="1"/>
          </p:cNvSpPr>
          <p:nvPr/>
        </p:nvSpPr>
        <p:spPr bwMode="auto">
          <a:xfrm>
            <a:off x="6262777" y="2384425"/>
            <a:ext cx="5929223" cy="155784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Todos necesitamos de los demás para progresar en el </a:t>
            </a: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crecimiento personal, espiritual y humano. </a:t>
            </a:r>
          </a:p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Es necesario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hacer 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procesos que lleven a madurar la vida humana y cristiana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, como nos lo recuerda el Papa Francisco (cfr. EG 169)</a:t>
            </a:r>
            <a:r>
              <a:rPr lang="es-ES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547449" y="4019909"/>
            <a:ext cx="5644551" cy="211347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El acompañamiento a los laicos es importante aunque difícil… </a:t>
            </a:r>
          </a:p>
          <a:p>
            <a:pPr marL="0" indent="0">
              <a:buFont typeface="Arial"/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Se requiere confianza en Dios y en que los laicos son responsables de su propio crecimiento.</a:t>
            </a:r>
          </a:p>
          <a:p>
            <a:pPr marL="0" indent="0">
              <a:buFont typeface="Arial"/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1873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Subtítulo 4"/>
          <p:cNvSpPr txBox="1"/>
          <p:nvPr/>
        </p:nvSpPr>
        <p:spPr bwMode="auto">
          <a:xfrm>
            <a:off x="1292469" y="914400"/>
            <a:ext cx="8475785" cy="4396153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400" dirty="0">
                <a:solidFill>
                  <a:schemeClr val="bg1"/>
                </a:solidFill>
              </a:rPr>
              <a:t>Se parte del presupuesto de que el acompañamiento debe ser centrado en la dignidad de la persona, </a:t>
            </a:r>
            <a:r>
              <a:rPr lang="es-ES" sz="4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capaz de dejarse transformar y de transformar la Iglesia y el mundo que habita</a:t>
            </a:r>
            <a:r>
              <a:rPr lang="es-ES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endParaRPr lang="es-MX" sz="4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31805" y="208606"/>
            <a:ext cx="7916563" cy="14142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" name="Subtítulo 4"/>
          <p:cNvSpPr txBox="1"/>
          <p:nvPr/>
        </p:nvSpPr>
        <p:spPr bwMode="auto">
          <a:xfrm>
            <a:off x="2198077" y="167054"/>
            <a:ext cx="9469315" cy="582050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10000"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ES" sz="3900" dirty="0">
                <a:solidFill>
                  <a:schemeClr val="bg1"/>
                </a:solidFill>
              </a:rPr>
              <a:t>“El hombre es creado a imagen y semejanza de Dios” (</a:t>
            </a:r>
            <a:r>
              <a:rPr lang="es-ES" sz="3900" dirty="0" err="1">
                <a:solidFill>
                  <a:schemeClr val="bg1"/>
                </a:solidFill>
              </a:rPr>
              <a:t>Gn</a:t>
            </a:r>
            <a:r>
              <a:rPr lang="es-ES" sz="3900" dirty="0">
                <a:solidFill>
                  <a:schemeClr val="bg1"/>
                </a:solidFill>
              </a:rPr>
              <a:t> 1,27), y como tal tiene una dignidad, “el ser hijo de Dios”, por lo que </a:t>
            </a:r>
            <a:r>
              <a:rPr lang="es-ES" sz="39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hay que trabajar siempre en la formación integral de la persona</a:t>
            </a:r>
            <a:r>
              <a:rPr lang="es-ES" sz="39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r>
              <a:rPr lang="es-ES" sz="3900" dirty="0">
                <a:solidFill>
                  <a:schemeClr val="bg1"/>
                </a:solidFill>
              </a:rPr>
              <a:t> </a:t>
            </a:r>
          </a:p>
          <a:p>
            <a:endParaRPr lang="es-ES" sz="39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ES" sz="3900" dirty="0">
                <a:solidFill>
                  <a:schemeClr val="bg1"/>
                </a:solidFill>
              </a:rPr>
              <a:t>El acompañamiento de los laicos se convierte para el AE en un estilo de vida que va marcando el modo de ser, de estar y de evangelizar, </a:t>
            </a:r>
            <a:r>
              <a:rPr lang="es-ES" sz="39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llevándolos a encarnar en su persona y su vida como cristianos, el  compromiso bautismal</a:t>
            </a:r>
            <a:r>
              <a:rPr lang="es-ES" sz="39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endParaRPr lang="es-MX" sz="39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33421763" name="Título 3"/>
          <p:cNvSpPr txBox="1"/>
          <p:nvPr/>
        </p:nvSpPr>
        <p:spPr bwMode="auto">
          <a:xfrm>
            <a:off x="1020653" y="276549"/>
            <a:ext cx="4681704" cy="6045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b="1" dirty="0">
                <a:solidFill>
                  <a:schemeClr val="accent6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Hay que reconocer la riqueza, nobleza y dignidad que honran y distinguen a los cristianos, hechos hijos de Dios y herederos de su gloria</a:t>
            </a:r>
            <a:br>
              <a:rPr lang="es-MX" sz="4400" b="1" dirty="0">
                <a:solidFill>
                  <a:schemeClr val="accent6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s-ES" sz="4400" b="1" dirty="0">
              <a:solidFill>
                <a:schemeClr val="accent6">
                  <a:lumMod val="50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2482" t="1869" r="7662" b="17482"/>
          <a:stretch/>
        </p:blipFill>
        <p:spPr>
          <a:xfrm>
            <a:off x="5569391" y="703189"/>
            <a:ext cx="4515795" cy="456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1339111" y="1510176"/>
            <a:ext cx="4323136" cy="412569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800" dirty="0">
                <a:solidFill>
                  <a:schemeClr val="accent6">
                    <a:lumMod val="50000"/>
                  </a:schemeClr>
                </a:solidFill>
              </a:rPr>
              <a:t>Respeto a la dignidad de la persona, </a:t>
            </a:r>
          </a:p>
          <a:p>
            <a:pPr algn="ctr"/>
            <a:r>
              <a:rPr lang="es-ES" sz="3800" dirty="0">
                <a:solidFill>
                  <a:schemeClr val="accent6">
                    <a:lumMod val="50000"/>
                  </a:schemeClr>
                </a:solidFill>
              </a:rPr>
              <a:t>Conocimiento de la realidad, </a:t>
            </a:r>
          </a:p>
          <a:p>
            <a:pPr algn="ctr"/>
            <a:r>
              <a:rPr lang="es-ES" sz="3800" dirty="0">
                <a:solidFill>
                  <a:schemeClr val="accent6">
                    <a:lumMod val="50000"/>
                  </a:schemeClr>
                </a:solidFill>
              </a:rPr>
              <a:t>Lenguaje conocido, familiarizado, contextualizado con la lectura e interpretación de las Escrituras, </a:t>
            </a:r>
          </a:p>
          <a:p>
            <a:pPr algn="ctr"/>
            <a:r>
              <a:rPr lang="es-ES" sz="3800" dirty="0">
                <a:solidFill>
                  <a:schemeClr val="accent6">
                    <a:lumMod val="50000"/>
                  </a:schemeClr>
                </a:solidFill>
              </a:rPr>
              <a:t>Cercanía y afecto a las personas.</a:t>
            </a:r>
          </a:p>
          <a:p>
            <a:pPr algn="just"/>
            <a:endParaRPr lang="es-ES" dirty="0"/>
          </a:p>
        </p:txBody>
      </p:sp>
      <p:sp>
        <p:nvSpPr>
          <p:cNvPr id="7" name="Título 3"/>
          <p:cNvSpPr txBox="1"/>
          <p:nvPr/>
        </p:nvSpPr>
        <p:spPr bwMode="auto">
          <a:xfrm>
            <a:off x="940777" y="0"/>
            <a:ext cx="9196450" cy="1248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6">
                    <a:lumMod val="50000"/>
                  </a:schemeClr>
                </a:solidFill>
              </a:rPr>
              <a:t>Pedagogía humana que utilizó Jesús con sus discípulos: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221" t="2042" r="5794" b="2186"/>
          <a:stretch/>
        </p:blipFill>
        <p:spPr>
          <a:xfrm>
            <a:off x="6122933" y="821688"/>
            <a:ext cx="3711258" cy="53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2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7150259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09571892" name="Título 3"/>
          <p:cNvSpPr txBox="1"/>
          <p:nvPr/>
        </p:nvSpPr>
        <p:spPr bwMode="auto">
          <a:xfrm>
            <a:off x="1815958" y="400213"/>
            <a:ext cx="9558937" cy="1281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4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426677" y="747347"/>
            <a:ext cx="8194432" cy="4932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/>
              <a:t>El acompañamiento surge como un imperativo en el camino de </a:t>
            </a:r>
            <a:r>
              <a:rPr lang="es-ES" b="1" dirty="0"/>
              <a:t>crecimiento</a:t>
            </a:r>
            <a:r>
              <a:rPr lang="es-ES" dirty="0"/>
              <a:t> personal de los miembros de los grupos y movimientos </a:t>
            </a:r>
            <a:r>
              <a:rPr lang="es-ES" b="1" i="1" dirty="0"/>
              <a:t>ayudándolos a encarnar la vida espiritual en la realidad</a:t>
            </a:r>
            <a:r>
              <a:rPr lang="es-ES" dirty="0"/>
              <a:t> del cristiano en cada época.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2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640779" y="142504"/>
            <a:ext cx="5403273" cy="61703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chemeClr val="bg1"/>
                </a:solidFill>
              </a:rPr>
              <a:t>Sacerdotes y religiosos (as) hemos de 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acompañar y formar la vida cristiana de los “fieles laicos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”</a:t>
            </a:r>
            <a:r>
              <a:rPr lang="es-ES" dirty="0">
                <a:solidFill>
                  <a:schemeClr val="bg1"/>
                </a:solidFill>
              </a:rPr>
              <a:t> para que alcancen un celo apostólico  infatigable en su labor evangelizadora.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>
                <a:solidFill>
                  <a:schemeClr val="bg1"/>
                </a:solidFill>
              </a:rPr>
              <a:t>El acompañamiento o asistencia eclesiástica, manifiesta la 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preocupación por la formación de la vida espiritual de los laicos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s-ES" dirty="0">
                <a:solidFill>
                  <a:schemeClr val="bg1"/>
                </a:solidFill>
              </a:rPr>
              <a:t>que nos lleva a trabajar con gran celo e interés por la salvación de las almas y para que Jesucristo sea conocido y amado de todos a través de los laicos.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255" t="16583" b="2395"/>
          <a:stretch/>
        </p:blipFill>
        <p:spPr>
          <a:xfrm>
            <a:off x="1502346" y="1181708"/>
            <a:ext cx="4505427" cy="5029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726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840415" y="202224"/>
            <a:ext cx="4000500" cy="57325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400" dirty="0">
                <a:solidFill>
                  <a:schemeClr val="bg1"/>
                </a:solidFill>
              </a:rPr>
              <a:t>También la asistencia eclesiástica </a:t>
            </a:r>
            <a:r>
              <a:rPr lang="es-ES" sz="2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manifiesta la colaboración con Jesús Buen Pastor </a:t>
            </a:r>
            <a:r>
              <a:rPr lang="es-ES" sz="2400" dirty="0">
                <a:solidFill>
                  <a:schemeClr val="bg1"/>
                </a:solidFill>
              </a:rPr>
              <a:t>para atraer al redil a las </a:t>
            </a:r>
            <a:r>
              <a:rPr lang="es-E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</a:t>
            </a: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ovejas descarriadas</a:t>
            </a:r>
            <a:r>
              <a:rPr lang="es-E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” </a:t>
            </a:r>
            <a:r>
              <a:rPr lang="es-ES" sz="2400" dirty="0">
                <a:solidFill>
                  <a:schemeClr val="bg1"/>
                </a:solidFill>
              </a:rPr>
              <a:t>conduciéndolas al campo de la Iglesia donde pueden saciarse de la doctrina de Jesucristo; </a:t>
            </a:r>
          </a:p>
          <a:p>
            <a:pPr algn="just"/>
            <a:r>
              <a:rPr lang="es-ES" sz="2400" dirty="0">
                <a:solidFill>
                  <a:schemeClr val="bg1"/>
                </a:solidFill>
              </a:rPr>
              <a:t>La asistencia eclesiástica es para </a:t>
            </a: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alcanzar la formación de las familias cristianas </a:t>
            </a:r>
            <a:r>
              <a:rPr lang="es-ES" sz="2400" dirty="0">
                <a:solidFill>
                  <a:schemeClr val="bg1"/>
                </a:solidFill>
              </a:rPr>
              <a:t>para que sean apoyo y sostén de la sociedad, fijando los ojos en el modelo de la Familia de Nazaret.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638" y="-1"/>
            <a:ext cx="4745648" cy="61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8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048608" y="351694"/>
            <a:ext cx="8959362" cy="5697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048608" y="175846"/>
            <a:ext cx="4009292" cy="598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La </a:t>
            </a:r>
            <a:r>
              <a:rPr lang="es-E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lectura de la realidad desde la fe para discernir las decisiones </a:t>
            </a:r>
            <a:r>
              <a:rPr lang="es-ES" sz="2400" dirty="0">
                <a:solidFill>
                  <a:schemeClr val="bg1"/>
                </a:solidFill>
              </a:rPr>
              <a:t>sobre las dificultades económicas, sociales, morales y espirituales, que vive la sociedad; la edificación de la paz y la justicia que emanan de la misericordia de Dios; la construcción de una  sociedad más humanitaria donde las gracias y favores recibidos de Dios se deben emplear en beneficio de los semejantes.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511" y="852854"/>
            <a:ext cx="5352244" cy="4070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41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  <a:alphaModFix amt="99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 bwMode="auto">
          <a:xfrm>
            <a:off x="396815" y="1708030"/>
            <a:ext cx="5891842" cy="3700731"/>
          </a:xfrm>
        </p:spPr>
        <p:txBody>
          <a:bodyPr>
            <a:normAutofit/>
          </a:bodyPr>
          <a:lstStyle/>
          <a:p>
            <a:r>
              <a:rPr lang="es-ES" sz="4300" b="1" dirty="0">
                <a:solidFill>
                  <a:schemeClr val="accent6">
                    <a:lumMod val="50000"/>
                  </a:schemeClr>
                </a:solidFill>
              </a:rPr>
              <a:t>1ER. CONGRESO DEL APOSTOLADO DE LOS SEGLARES</a:t>
            </a:r>
          </a:p>
          <a:p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 14 de octubre de 1951 </a:t>
            </a:r>
            <a:endParaRPr lang="es-MX" sz="3200" i="1" dirty="0">
              <a:solidFill>
                <a:schemeClr val="accent6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61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048608" y="351694"/>
            <a:ext cx="8959362" cy="5697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12977" y="114300"/>
            <a:ext cx="41060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El AE debe ser </a:t>
            </a:r>
            <a:r>
              <a:rPr lang="es-ES" sz="3600" b="1" dirty="0">
                <a:solidFill>
                  <a:schemeClr val="bg1"/>
                </a:solidFill>
              </a:rPr>
              <a:t>capaz </a:t>
            </a:r>
            <a:r>
              <a:rPr lang="es-ES" sz="3600" dirty="0">
                <a:solidFill>
                  <a:schemeClr val="bg1"/>
                </a:solidFill>
              </a:rPr>
              <a:t>de vislumbrar el importante rol del laico en la Iglesia y en la sociedad y valorar la necesidad de caminar juntos en </a:t>
            </a:r>
            <a:r>
              <a:rPr lang="es-ES" sz="3600" dirty="0" err="1">
                <a:solidFill>
                  <a:schemeClr val="bg1"/>
                </a:solidFill>
              </a:rPr>
              <a:t>sinodalidad</a:t>
            </a:r>
            <a:r>
              <a:rPr lang="es-ES" sz="3600" dirty="0">
                <a:solidFill>
                  <a:schemeClr val="bg1"/>
                </a:solidFill>
              </a:rPr>
              <a:t>, para construir el Reino de Dios.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46" y="1195496"/>
            <a:ext cx="5603431" cy="4788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92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048608" y="351694"/>
            <a:ext cx="8959362" cy="5697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09095" y="4086073"/>
            <a:ext cx="8220805" cy="2042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</a:rPr>
              <a:t>Algunos sacerdotes piensan </a:t>
            </a:r>
            <a:r>
              <a:rPr lang="es-MX" sz="3200" dirty="0">
                <a:solidFill>
                  <a:schemeClr val="bg1"/>
                </a:solidFill>
              </a:rPr>
              <a:t>que para ayudar a los laicos a desempeñar su misión eclesial específica, es necesario que solo participen en reuniones en la parroquia, o cosas semejantes.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513" t="6652" r="10828" b="3595"/>
          <a:stretch/>
        </p:blipFill>
        <p:spPr>
          <a:xfrm>
            <a:off x="2540981" y="0"/>
            <a:ext cx="8212013" cy="42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8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048608" y="351694"/>
            <a:ext cx="8959362" cy="5697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48608" y="4143234"/>
            <a:ext cx="8871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Se trata de impregnar toda realidad secular con el espíritu de </a:t>
            </a:r>
            <a:r>
              <a:rPr lang="es-ES" sz="3200" dirty="0">
                <a:solidFill>
                  <a:schemeClr val="bg1"/>
                </a:solidFill>
              </a:rPr>
              <a:t>Cristo. 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</a:rPr>
              <a:t>Para esto, se necesita una nueva visión y compromiso con los laicos.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055" y="14515"/>
            <a:ext cx="8124092" cy="41970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EC2336-FB2B-1F25-16E7-C2694BDAF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243" y="0"/>
            <a:ext cx="8124092" cy="41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60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 bwMode="auto">
          <a:xfrm>
            <a:off x="10137228" y="4762500"/>
            <a:ext cx="3635922" cy="3352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048608" y="351694"/>
            <a:ext cx="8959362" cy="5697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DBCC58-65C5-26B5-530C-925EE48CCCE5}"/>
              </a:ext>
            </a:extLst>
          </p:cNvPr>
          <p:cNvSpPr txBox="1"/>
          <p:nvPr/>
        </p:nvSpPr>
        <p:spPr>
          <a:xfrm>
            <a:off x="2538629" y="817686"/>
            <a:ext cx="9329737" cy="205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Al acompañar a las familias del MFC o de cualquier otro apostolado o incluso aquellos que no son de nuestros grupos, ¿NOS RECONOCEMOS COMO VERDADEROS PASTORES O AE?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051608-16A1-9B7E-2BA0-6C977B35E84C}"/>
              </a:ext>
            </a:extLst>
          </p:cNvPr>
          <p:cNvSpPr txBox="1"/>
          <p:nvPr/>
        </p:nvSpPr>
        <p:spPr>
          <a:xfrm>
            <a:off x="2191484" y="3848742"/>
            <a:ext cx="8959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</a:rPr>
              <a:t>¿Cuáles son las actitudes de un AE para que verdaderamente acompañe a los laicos?</a:t>
            </a:r>
          </a:p>
        </p:txBody>
      </p:sp>
    </p:spTree>
    <p:extLst>
      <p:ext uri="{BB962C8B-B14F-4D97-AF65-F5344CB8AC3E}">
        <p14:creationId xmlns:p14="http://schemas.microsoft.com/office/powerpoint/2010/main" val="84509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130295" name="Título 3"/>
          <p:cNvSpPr>
            <a:spLocks noGrp="1"/>
          </p:cNvSpPr>
          <p:nvPr/>
        </p:nvSpPr>
        <p:spPr bwMode="auto">
          <a:xfrm>
            <a:off x="6469811" y="66466"/>
            <a:ext cx="4753156" cy="2555964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b="1" dirty="0">
                <a:solidFill>
                  <a:schemeClr val="accent6">
                    <a:lumMod val="50000"/>
                  </a:schemeClr>
                </a:solidFill>
              </a:rPr>
              <a:t>PAPA PÍO XII RECORDÓ EL TRIPLE OBJETIVO DE LA IGLESIA </a:t>
            </a:r>
            <a:endParaRPr lang="es-MX" sz="4800" b="1" i="1" dirty="0">
              <a:solidFill>
                <a:schemeClr val="accent6">
                  <a:lumMod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806640812" name="Subtítulo 4"/>
          <p:cNvSpPr>
            <a:spLocks noGrp="1"/>
          </p:cNvSpPr>
          <p:nvPr/>
        </p:nvSpPr>
        <p:spPr bwMode="auto">
          <a:xfrm>
            <a:off x="6262777" y="2384425"/>
            <a:ext cx="5929223" cy="155784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538823" y="2855343"/>
            <a:ext cx="5727940" cy="333842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Elevar los creyentes fervorosos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al nivel de las exigencias del tiempo presente;</a:t>
            </a:r>
          </a:p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Introducir a los que titubean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en la cálida y saludable intimidad del hogar (la Iglesia); </a:t>
            </a:r>
          </a:p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Atraer a los que se han alejado 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de la religión y a quienes ella no puede, abandonar a su miserable suerte.</a:t>
            </a:r>
          </a:p>
          <a:p>
            <a:pPr marL="0" indent="0">
              <a:buFont typeface="Arial"/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1131" cy="69025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616" y="-17414"/>
            <a:ext cx="8366572" cy="10458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27638" y="852854"/>
            <a:ext cx="9029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¿Qué decir hoy, cuando la cultura ya no es cristiana, hay una gran deserción de la fe, hay pocas vocaciones a la vida sacerdotal, religiosa, misionera y al matrimonio cristiano?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556239" y="2628900"/>
            <a:ext cx="4325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Y MCS, llenos de antivalores, corrupción, mentiras, eufemismos corrompen las almas, y cuentan con muchos recursos económicos.</a:t>
            </a:r>
            <a:endParaRPr lang="es-ES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6486" r="6941"/>
          <a:stretch/>
        </p:blipFill>
        <p:spPr>
          <a:xfrm>
            <a:off x="5882054" y="2931344"/>
            <a:ext cx="3947746" cy="24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8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0681"/>
            <a:ext cx="12271131" cy="69025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59866" y="2546972"/>
            <a:ext cx="30861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MISIÓN</a:t>
            </a:r>
          </a:p>
          <a:p>
            <a:pPr marL="342900" indent="-342900" algn="ctr">
              <a:buAutoNum type="arabicParenR"/>
            </a:pPr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 Enseñar, </a:t>
            </a:r>
          </a:p>
          <a:p>
            <a:pPr marL="342900" indent="-342900" algn="ctr">
              <a:buAutoNum type="arabicParenR"/>
            </a:pPr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 Santificar </a:t>
            </a:r>
          </a:p>
          <a:p>
            <a:pPr marL="342900" indent="-342900" algn="ctr">
              <a:buAutoNum type="arabicParenR"/>
            </a:pPr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 Gobernar.</a:t>
            </a:r>
          </a:p>
          <a:p>
            <a:pPr algn="ctr"/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593397" y="169016"/>
            <a:ext cx="2852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accent6">
                    <a:lumMod val="50000"/>
                  </a:schemeClr>
                </a:solidFill>
              </a:rPr>
              <a:t>I. TRIPLE PODER QUE LA IGLESIA HA RECIBIDO</a:t>
            </a:r>
            <a:endParaRPr lang="es-E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01" y="0"/>
            <a:ext cx="4964552" cy="62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1131" cy="69025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48509" y="1230656"/>
            <a:ext cx="4695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El apostolado de los laicos, ha estado al lado del propio sacerdote, pero no subordinado a éste. </a:t>
            </a:r>
          </a:p>
          <a:p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Siempre ha existido en la Iglesia una colaboración de los laicos en el apostolado jerárquico, con subordinación al Obispo y a aquellos a quienes el Obispo ha confiado la responsabilidad de la cura de las almas bajo su autoridad.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50631" y="167634"/>
            <a:ext cx="5380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6">
                    <a:lumMod val="50000"/>
                  </a:schemeClr>
                </a:solidFill>
              </a:rPr>
              <a:t>II. ¿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cómo han participado en esta misión los clérigos y los laicos?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69984" y="4258461"/>
            <a:ext cx="774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En la Iglesia de Cristo han existido seglares santos como el emperador Enrique II, Esteban, el creador de la Hungría católica; Luis IX de Francia. </a:t>
            </a:r>
          </a:p>
          <a:p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También mujeres como Santa </a:t>
            </a:r>
            <a:r>
              <a:rPr lang="es-ES" sz="2000" dirty="0" err="1">
                <a:solidFill>
                  <a:schemeClr val="accent6">
                    <a:lumMod val="50000"/>
                  </a:schemeClr>
                </a:solidFill>
              </a:rPr>
              <a:t>Pulqueria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 (414), hermana del emperador Teodosio II, o Mary Ward (siglo XVII).</a:t>
            </a:r>
          </a:p>
          <a:p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Eran apóstoles seglares, aun cuando no se tuviera conciencia de ello, y el término de apóstol seglar no existía en aquella época.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9892" t="5183" r="8564" b="2117"/>
          <a:stretch/>
        </p:blipFill>
        <p:spPr>
          <a:xfrm>
            <a:off x="6090730" y="0"/>
            <a:ext cx="4712677" cy="40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6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54" y="365155"/>
            <a:ext cx="12271131" cy="69025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13337" y="1726294"/>
            <a:ext cx="501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San Pío X en su encíclica </a:t>
            </a:r>
            <a:r>
              <a:rPr lang="es-ES" i="1" dirty="0" err="1"/>
              <a:t>Il</a:t>
            </a:r>
            <a:r>
              <a:rPr lang="es-ES" i="1" dirty="0"/>
              <a:t> </a:t>
            </a:r>
            <a:r>
              <a:rPr lang="es-ES" i="1" dirty="0" err="1"/>
              <a:t>fermo</a:t>
            </a:r>
            <a:r>
              <a:rPr lang="es-ES" i="1" dirty="0"/>
              <a:t> </a:t>
            </a:r>
            <a:r>
              <a:rPr lang="es-ES" i="1" dirty="0" err="1"/>
              <a:t>proposito</a:t>
            </a:r>
            <a:r>
              <a:rPr lang="es-ES" dirty="0"/>
              <a:t> del 11 de junio de 1905, distinguía perfectamente: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84738" y="105509"/>
            <a:ext cx="5468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III. PRINCIPIOS DE COLABORACIÓN EN EL APOSTOLADO LAICOS Y CLERIGOS </a:t>
            </a:r>
            <a:endParaRPr lang="es-ES" sz="2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763177" y="2372625"/>
            <a:ext cx="44928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a) Las obras que tienen por finalidad principal la </a:t>
            </a:r>
            <a:r>
              <a:rPr lang="es-ES" b="1" dirty="0"/>
              <a:t>santificación de las almas</a:t>
            </a:r>
            <a:r>
              <a:rPr lang="es-ES" dirty="0"/>
              <a:t>;</a:t>
            </a:r>
          </a:p>
          <a:p>
            <a:endParaRPr lang="es-ES" dirty="0"/>
          </a:p>
          <a:p>
            <a:r>
              <a:rPr lang="es-ES" dirty="0"/>
              <a:t>b) Las obras que tienen una finalidad propia distinta de la religiosa </a:t>
            </a:r>
            <a:r>
              <a:rPr lang="es-ES" b="1" dirty="0"/>
              <a:t>(política, cultural, artística, deportiva, etc.) </a:t>
            </a:r>
            <a:r>
              <a:rPr lang="es-ES" dirty="0"/>
              <a:t>pero realizadas por asociaciones católicas;</a:t>
            </a:r>
          </a:p>
          <a:p>
            <a:endParaRPr lang="es-ES" dirty="0"/>
          </a:p>
          <a:p>
            <a:r>
              <a:rPr lang="es-ES" dirty="0"/>
              <a:t>c) Las obras que se dirigen al </a:t>
            </a:r>
            <a:r>
              <a:rPr lang="es-ES" b="1" dirty="0"/>
              <a:t>auxilio del ministerio espiritual y pastoral de la Iglesia </a:t>
            </a:r>
            <a:r>
              <a:rPr lang="es-ES" dirty="0"/>
              <a:t>y encaminadas a un </a:t>
            </a:r>
            <a:r>
              <a:rPr lang="es-ES" b="1" dirty="0"/>
              <a:t>fin religioso</a:t>
            </a:r>
            <a:r>
              <a:rPr lang="es-ES" dirty="0"/>
              <a:t> para bien directo de las almas;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47402"/>
          <a:stretch/>
        </p:blipFill>
        <p:spPr>
          <a:xfrm>
            <a:off x="6012012" y="365155"/>
            <a:ext cx="4508988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105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131" y="30681"/>
            <a:ext cx="12271131" cy="69025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641124" y="673927"/>
            <a:ext cx="3217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) Las obras que se han instituido principalmente 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para restaurar y promover en Cristo la verdadera civilización cristiana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 y que constituyen la Acción Católica, </a:t>
            </a:r>
            <a:r>
              <a:rPr lang="es-ES" sz="2000" b="1" i="1" dirty="0">
                <a:solidFill>
                  <a:schemeClr val="accent6">
                    <a:lumMod val="50000"/>
                  </a:schemeClr>
                </a:solidFill>
              </a:rPr>
              <a:t>no pueden concebirse, en ninguna manera, independientes del consejo y de la alta dirección de la autoridad eclesiástica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, en especial, por cuanto se han de conformar con los principios de la doctrina y moral cristiana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668" y="0"/>
            <a:ext cx="4097509" cy="61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496652" name="Elipse 10"/>
          <p:cNvSpPr/>
          <p:nvPr/>
        </p:nvSpPr>
        <p:spPr bwMode="auto">
          <a:xfrm>
            <a:off x="10137227" y="4762499"/>
            <a:ext cx="3635921" cy="33527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91494802" name="Subtítulo 4"/>
          <p:cNvSpPr txBox="1"/>
          <p:nvPr/>
        </p:nvSpPr>
        <p:spPr bwMode="auto">
          <a:xfrm>
            <a:off x="1124735" y="3481937"/>
            <a:ext cx="9458453" cy="270765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solidFill>
                <a:srgbClr val="084438"/>
              </a:solidFill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28599" y="27654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1131" cy="69025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9689" y="353973"/>
            <a:ext cx="487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6">
                    <a:lumMod val="50000"/>
                  </a:schemeClr>
                </a:solidFill>
              </a:rPr>
              <a:t>IV. ALGUNAS OBJECIONES</a:t>
            </a:r>
            <a:endParaRPr lang="es-E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24736" y="1178169"/>
            <a:ext cx="8880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El retroceso del catolicismo a nivel mundial y la crisis de la Iglesia son signos evidentes de que el clero puede fallar en su misión, y en este caso, los laicos pueden reemplazarlo con toda ventaja.</a:t>
            </a:r>
          </a:p>
          <a:p>
            <a:endParaRPr lang="es-E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RESPUESTA: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“El llamamiento de los seglares al concurso no es debido a la incapacidad o al fracaso del clero frente a su tarea presente”. </a:t>
            </a:r>
          </a:p>
        </p:txBody>
      </p:sp>
      <p:sp>
        <p:nvSpPr>
          <p:cNvPr id="8" name="CuadroTexto 7"/>
          <p:cNvSpPr txBox="1"/>
          <p:nvPr/>
        </p:nvSpPr>
        <p:spPr bwMode="auto">
          <a:xfrm>
            <a:off x="1124735" y="3171916"/>
            <a:ext cx="9112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2) En la crisis de la Iglesia, los laicos se han visto obligados a suplir las deficiencias de los sacerdotes, incluso en el plan de la enseñanza del catecismo.</a:t>
            </a:r>
          </a:p>
          <a:p>
            <a:endParaRPr lang="es-E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RESPUESTA: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Cada quien tiene su oficio. Lo mismo ocurre con el apostolado de suplencia: no se convierte nunca en un apostolado jerárquico por el solo hecho de la repetición de los actos.       Y cuando las cosas vuelven a la normalidad, cesan los poderes (y las gracias) de suplencia.</a:t>
            </a:r>
          </a:p>
        </p:txBody>
      </p:sp>
    </p:spTree>
    <p:extLst>
      <p:ext uri="{BB962C8B-B14F-4D97-AF65-F5344CB8AC3E}">
        <p14:creationId xmlns:p14="http://schemas.microsoft.com/office/powerpoint/2010/main" val="3783655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1370</Words>
  <Application>Microsoft Macintosh PowerPoint</Application>
  <DocSecurity>0</DocSecurity>
  <PresentationFormat>Panorámica</PresentationFormat>
  <Paragraphs>76</Paragraphs>
  <Slides>23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Lucida Bright</vt:lpstr>
      <vt:lpstr>Lucida Sans</vt:lpstr>
      <vt:lpstr>Lucida Sans Unicode</vt:lpstr>
      <vt:lpstr>Wingdings</vt:lpstr>
      <vt:lpstr>Tema de Office</vt:lpstr>
      <vt:lpstr>ACOMPAÑAMIENTO DEL AE A LOS LAICOS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Mirna Encinas</dc:creator>
  <cp:keywords/>
  <dc:description/>
  <cp:lastModifiedBy>Microsoft Office User</cp:lastModifiedBy>
  <cp:revision>70</cp:revision>
  <dcterms:created xsi:type="dcterms:W3CDTF">2023-02-03T04:49:08Z</dcterms:created>
  <dcterms:modified xsi:type="dcterms:W3CDTF">2025-05-17T19:20:40Z</dcterms:modified>
  <cp:category/>
  <dc:identifier/>
  <cp:contentStatus/>
  <dc:language/>
  <cp:version/>
</cp:coreProperties>
</file>