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8" r:id="rId13"/>
    <p:sldId id="270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3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B28C-A246-4C8A-8250-2D36FB1191D4}" type="datetimeFigureOut">
              <a:rPr lang="es-MX" smtClean="0"/>
              <a:pPr/>
              <a:t>22/09/2025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175C-C9ED-43C6-AEFC-870B8973134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8671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B28C-A246-4C8A-8250-2D36FB1191D4}" type="datetimeFigureOut">
              <a:rPr lang="es-MX" smtClean="0"/>
              <a:pPr/>
              <a:t>22/09/2025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175C-C9ED-43C6-AEFC-870B8973134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4236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B28C-A246-4C8A-8250-2D36FB1191D4}" type="datetimeFigureOut">
              <a:rPr lang="es-MX" smtClean="0"/>
              <a:pPr/>
              <a:t>22/09/2025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175C-C9ED-43C6-AEFC-870B8973134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2372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B28C-A246-4C8A-8250-2D36FB1191D4}" type="datetimeFigureOut">
              <a:rPr lang="es-MX" smtClean="0"/>
              <a:pPr/>
              <a:t>22/09/2025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175C-C9ED-43C6-AEFC-870B8973134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0066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B28C-A246-4C8A-8250-2D36FB1191D4}" type="datetimeFigureOut">
              <a:rPr lang="es-MX" smtClean="0"/>
              <a:pPr/>
              <a:t>22/09/2025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175C-C9ED-43C6-AEFC-870B8973134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3561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B28C-A246-4C8A-8250-2D36FB1191D4}" type="datetimeFigureOut">
              <a:rPr lang="es-MX" smtClean="0"/>
              <a:pPr/>
              <a:t>22/09/2025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175C-C9ED-43C6-AEFC-870B8973134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5482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B28C-A246-4C8A-8250-2D36FB1191D4}" type="datetimeFigureOut">
              <a:rPr lang="es-MX" smtClean="0"/>
              <a:pPr/>
              <a:t>22/09/2025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175C-C9ED-43C6-AEFC-870B8973134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5589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B28C-A246-4C8A-8250-2D36FB1191D4}" type="datetimeFigureOut">
              <a:rPr lang="es-MX" smtClean="0"/>
              <a:pPr/>
              <a:t>22/09/2025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175C-C9ED-43C6-AEFC-870B8973134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5801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B28C-A246-4C8A-8250-2D36FB1191D4}" type="datetimeFigureOut">
              <a:rPr lang="es-MX" smtClean="0"/>
              <a:pPr/>
              <a:t>22/09/2025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175C-C9ED-43C6-AEFC-870B8973134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2377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B28C-A246-4C8A-8250-2D36FB1191D4}" type="datetimeFigureOut">
              <a:rPr lang="es-MX" smtClean="0"/>
              <a:pPr/>
              <a:t>22/09/2025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175C-C9ED-43C6-AEFC-870B8973134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9397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AB28C-A246-4C8A-8250-2D36FB1191D4}" type="datetimeFigureOut">
              <a:rPr lang="es-MX" smtClean="0"/>
              <a:pPr/>
              <a:t>22/09/2025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175C-C9ED-43C6-AEFC-870B8973134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59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AB28C-A246-4C8A-8250-2D36FB1191D4}" type="datetimeFigureOut">
              <a:rPr lang="es-MX" smtClean="0"/>
              <a:pPr/>
              <a:t>22/09/2025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A175C-C9ED-43C6-AEFC-870B8973134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1484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9512" y="158160"/>
            <a:ext cx="8784976" cy="460851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>
                <a:latin typeface="Comic Sans MS" panose="030F0702030302020204" pitchFamily="66" charset="0"/>
              </a:rPr>
              <a:t>Criterios de renovación para una futura programación del </a:t>
            </a:r>
            <a:r>
              <a:rPr lang="es-MX" sz="3200">
                <a:latin typeface="Comic Sans MS" panose="030F0702030302020204" pitchFamily="66" charset="0"/>
              </a:rPr>
              <a:t>ASESOR.</a:t>
            </a:r>
            <a:br>
              <a:rPr lang="es-MX" sz="3200">
                <a:latin typeface="Comic Sans MS" panose="030F0702030302020204" pitchFamily="66" charset="0"/>
              </a:rPr>
            </a:br>
            <a:br>
              <a:rPr lang="es-MX" sz="3200" dirty="0">
                <a:latin typeface="Comic Sans MS" panose="030F0702030302020204" pitchFamily="66" charset="0"/>
              </a:rPr>
            </a:br>
            <a:r>
              <a:rPr lang="es-MX" sz="3200" dirty="0">
                <a:latin typeface="Comic Sans MS" panose="030F0702030302020204" pitchFamily="66" charset="0"/>
              </a:rPr>
              <a:t>Tópicos para el acompañamiento Eclesial de MFC</a:t>
            </a:r>
            <a:br>
              <a:rPr lang="es-MX" sz="3200" dirty="0">
                <a:latin typeface="Comic Sans MS" panose="030F0702030302020204" pitchFamily="66" charset="0"/>
              </a:rPr>
            </a:br>
            <a:br>
              <a:rPr lang="es-MX" sz="3200" dirty="0">
                <a:latin typeface="Comic Sans MS" panose="030F0702030302020204" pitchFamily="66" charset="0"/>
              </a:rPr>
            </a:br>
            <a:endParaRPr lang="es-MX" sz="3200" dirty="0">
              <a:latin typeface="Comic Sans MS" panose="030F0702030302020204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4509120"/>
            <a:ext cx="8784976" cy="216024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endParaRPr lang="es-MX" sz="20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CCD7A02-3902-48A6-8D72-1789AD96F6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2691" y="3285568"/>
            <a:ext cx="5038617" cy="3023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092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93610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>
                <a:latin typeface="Comic Sans MS" panose="030F0702030302020204" pitchFamily="66" charset="0"/>
              </a:rPr>
              <a:t>Funciones del Animador…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616624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1.- Preparar el tema antes de la reunión.</a:t>
            </a:r>
          </a:p>
          <a:p>
            <a:pPr marL="0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2.- Presentar claro y despacio el tema tratando de comentarlo, 	utilizando dinámicas de comprensión para que el tema quede bien 	entendido.</a:t>
            </a:r>
          </a:p>
          <a:p>
            <a:pPr marL="0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3.- Ser puntual para recibir a los compañeros en el lugar de la reunión.</a:t>
            </a:r>
          </a:p>
          <a:p>
            <a:pPr marL="0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4.- Antes de comenzar: decir los asuntos que serán tratados y el tiempo 	que se le dedicará a cada asunto.</a:t>
            </a:r>
          </a:p>
          <a:p>
            <a:pPr marL="0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5.- Dar la palabra por turnos y respetar la opinión de todos.</a:t>
            </a:r>
          </a:p>
          <a:p>
            <a:pPr marL="0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6.- Hacer que las cosas se decidan por votación.</a:t>
            </a:r>
          </a:p>
          <a:p>
            <a:pPr marL="0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7.- Ayudar que las discusiones terminen en acciones concretas.</a:t>
            </a:r>
          </a:p>
          <a:p>
            <a:endParaRPr lang="es-MX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786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86409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/>
              <a:t>Jesús, Animador de la comunidad.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7260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1.- </a:t>
            </a:r>
            <a:r>
              <a:rPr lang="es-MX" sz="2000" dirty="0" err="1">
                <a:latin typeface="Comic Sans MS" panose="030F0702030302020204" pitchFamily="66" charset="0"/>
              </a:rPr>
              <a:t>Jn</a:t>
            </a:r>
            <a:r>
              <a:rPr lang="es-MX" sz="2000" dirty="0">
                <a:latin typeface="Comic Sans MS" panose="030F0702030302020204" pitchFamily="66" charset="0"/>
              </a:rPr>
              <a:t>. 1,35ss “Llama a los discípulos”.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2.- Aprovecha la creatividad del grupo.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3.- Llama con autoridad, pero respeta la libertad personal.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4.- Su llamado es atractivo y en el lenguaje de ellos.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5.- Lo hace con pleno conocimiento de los que llama.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6.- Valoriza las cualidades de cada uno.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7.- Mantiene una actitud de diálogo partiendo de hechos vivenciales para 	el grupo.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8.- Hace surgir líderes  entre ellos mismos.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9.- Acepta a las personas como son para transformarlas a como deben 	ser.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10.- Procede con verdad y firmeza.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11.-  Sabe dialogar, escuchar, comprender y cuestionar.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12.- Tiene paciencia en el proceso de conversión.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13.-  Ayuda a crecer y a convencerse así mismo.</a:t>
            </a:r>
          </a:p>
          <a:p>
            <a:endParaRPr lang="es-MX" sz="2400" dirty="0">
              <a:latin typeface="Comic Sans MS" panose="030F0702030302020204" pitchFamily="66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A25BE74-D2B6-434E-B6C6-A97A76D6E9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6296" y="1196752"/>
            <a:ext cx="1600200" cy="2214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8344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864096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sz="2000" dirty="0">
                <a:latin typeface="Comic Sans MS" panose="030F0702030302020204" pitchFamily="66" charset="0"/>
              </a:rPr>
              <a:t>Propongo  revisar y compartir para mejorar nuestro caminar.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61662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es-MX" sz="24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MX" sz="2400" dirty="0">
                <a:latin typeface="Comic Sans MS" panose="030F0702030302020204" pitchFamily="66" charset="0"/>
              </a:rPr>
              <a:t>1.- Pese a mi formación intensa que tuve a lo largo de mi 	estadía 	en el seminario ( convento) aún sigo 	asistiendo 	a mis 	reuniones de formación?</a:t>
            </a:r>
          </a:p>
          <a:p>
            <a:pPr marL="0" indent="0" algn="just">
              <a:buNone/>
            </a:pPr>
            <a:endParaRPr lang="es-MX" sz="24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MX" sz="2400" dirty="0">
                <a:latin typeface="Comic Sans MS" panose="030F0702030302020204" pitchFamily="66" charset="0"/>
              </a:rPr>
              <a:t>2.- A sabiendas que NO lo sé todo estoy abierto a seguir 	aprendiendo y formando?</a:t>
            </a:r>
          </a:p>
          <a:p>
            <a:pPr marL="0" indent="0" algn="just">
              <a:buNone/>
            </a:pPr>
            <a:endParaRPr lang="es-MX" sz="24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MX" sz="2400" dirty="0">
                <a:latin typeface="Comic Sans MS" panose="030F0702030302020204" pitchFamily="66" charset="0"/>
              </a:rPr>
              <a:t>3.- La forma de dirigir el grupo que se me ha encomendado 	es el 	adecuado?</a:t>
            </a:r>
          </a:p>
          <a:p>
            <a:pPr marL="0" indent="0" algn="just">
              <a:buNone/>
            </a:pPr>
            <a:endParaRPr lang="es-MX" sz="24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MX" sz="2400" dirty="0">
                <a:latin typeface="Comic Sans MS" panose="030F0702030302020204" pitchFamily="66" charset="0"/>
              </a:rPr>
              <a:t>4.- Qué tengo qué mejorar de mi persona y de mi grupo base 	para saber dirigir el grupo que se me ha confiado? </a:t>
            </a:r>
          </a:p>
        </p:txBody>
      </p:sp>
    </p:spTree>
    <p:extLst>
      <p:ext uri="{BB962C8B-B14F-4D97-AF65-F5344CB8AC3E}">
        <p14:creationId xmlns:p14="http://schemas.microsoft.com/office/powerpoint/2010/main" val="2827129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DB60E4-D14C-413B-81DF-C76F2D382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127052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2000" dirty="0">
                <a:latin typeface="Comic Sans MS" panose="030F0702030302020204" pitchFamily="66" charset="0"/>
              </a:rPr>
              <a:t>Hagamos de nuestra jornada alimento para nuestra vida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3670D7-8897-49C9-8CDC-53360067E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448118"/>
            <a:ext cx="8856984" cy="529325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>
                <a:latin typeface="Comic Sans MS" panose="030F0702030302020204" pitchFamily="66" charset="0"/>
              </a:rPr>
              <a:t>Dinámica de integración ( El vaso).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	*Nos reuniremos en grupos, C/grupo con 20 integrantes.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	* No es valido meter manos ( solo al regreso)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	*Únicamente se soplará el vaso hasta lograr dejar el vaso al 	otro extremo.</a:t>
            </a:r>
          </a:p>
          <a:p>
            <a:pPr marL="0" indent="0" algn="just">
              <a:buNone/>
            </a:pPr>
            <a:r>
              <a:rPr lang="es-MX" sz="2000">
                <a:latin typeface="Comic Sans MS" panose="030F0702030302020204" pitchFamily="66" charset="0"/>
              </a:rPr>
              <a:t>	*</a:t>
            </a:r>
            <a:r>
              <a:rPr lang="es-MX" sz="2000" dirty="0">
                <a:latin typeface="Comic Sans MS" panose="030F0702030302020204" pitchFamily="66" charset="0"/>
              </a:rPr>
              <a:t>Gana el equipo en donde todos los integrantes hayan logrado 	pasar el vaso al otro extremo.</a:t>
            </a:r>
          </a:p>
          <a:p>
            <a:pPr marL="0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	*Evaluación de la dinámica.</a:t>
            </a:r>
          </a:p>
          <a:p>
            <a:pPr marL="0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266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48E227-0EE3-49F8-9805-69E34579C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54319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2000" dirty="0">
                <a:latin typeface="Comic Sans MS" panose="030F0702030302020204" pitchFamily="66" charset="0"/>
              </a:rPr>
              <a:t>Algunos aspectos por los cuales no se asiste a una reunión X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2BE777-D5CB-4C8F-816D-C78A9D10B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836712"/>
            <a:ext cx="8712968" cy="583264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s-MX" sz="2000" dirty="0">
                <a:latin typeface="Comic Sans MS" panose="030F0702030302020204" pitchFamily="66" charset="0"/>
              </a:rPr>
              <a:t>No entra dentro de nuestras prioridades.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s-MX" sz="2000" dirty="0">
                <a:latin typeface="Comic Sans MS" panose="030F0702030302020204" pitchFamily="66" charset="0"/>
              </a:rPr>
              <a:t>Simplemente por mera pereza.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s-MX" sz="2000" dirty="0">
                <a:latin typeface="Comic Sans MS" panose="030F0702030302020204" pitchFamily="66" charset="0"/>
              </a:rPr>
              <a:t>Pudiera llegar a ser soberbia: “Ya sé todo”.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s-MX" sz="2000" dirty="0">
                <a:latin typeface="Comic Sans MS" panose="030F0702030302020204" pitchFamily="66" charset="0"/>
              </a:rPr>
              <a:t>Simplemente para evadir ciertas responsabilidades.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s-MX" sz="2000" dirty="0">
                <a:latin typeface="Comic Sans MS" panose="030F0702030302020204" pitchFamily="66" charset="0"/>
              </a:rPr>
              <a:t>Tal vez uno no se siente que encaja en el grupo.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s-MX" sz="2000" dirty="0">
                <a:latin typeface="Comic Sans MS" panose="030F0702030302020204" pitchFamily="66" charset="0"/>
              </a:rPr>
              <a:t>Tal vez por miedo a ciertas bromas, carrillas ( Complejos personales)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s-MX" sz="2000" dirty="0">
                <a:latin typeface="Comic Sans MS" panose="030F0702030302020204" pitchFamily="66" charset="0"/>
              </a:rPr>
              <a:t>Se presentan algunos imprevistos. (accidentes, incidentes, visitas inesperadas, misas de cuerpo presente, enfermedades etc.)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s-MX" sz="2000" dirty="0">
                <a:latin typeface="Comic Sans MS" panose="030F0702030302020204" pitchFamily="66" charset="0"/>
              </a:rPr>
              <a:t>Desgano, crisis, duelos por los que se está atravesando en manera individual.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s-MX" sz="2000" dirty="0">
                <a:latin typeface="Comic Sans MS" panose="030F0702030302020204" pitchFamily="66" charset="0"/>
              </a:rPr>
              <a:t>Tal vez porque la reunión se torna a puro regaño, comentarios pesimistas y no hay nada motivacional.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s-MX" sz="2000" dirty="0">
                <a:latin typeface="Comic Sans MS" panose="030F0702030302020204" pitchFamily="66" charset="0"/>
              </a:rPr>
              <a:t>Porque se logra descubrir cierta improvisación en la reunión, o se ha descubierto que se pierde el objetivo de la reunión.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s-MX" sz="2000" dirty="0">
                <a:latin typeface="Comic Sans MS" panose="030F0702030302020204" pitchFamily="66" charset="0"/>
              </a:rPr>
              <a:t>Simplemente porque me siento nuevo y me cuesta trabajo acoplarme a los que ya llevan camino recorrido o bien a los recién ingresados. </a:t>
            </a:r>
          </a:p>
        </p:txBody>
      </p:sp>
    </p:spTree>
    <p:extLst>
      <p:ext uri="{BB962C8B-B14F-4D97-AF65-F5344CB8AC3E}">
        <p14:creationId xmlns:p14="http://schemas.microsoft.com/office/powerpoint/2010/main" val="173910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es-MX" sz="2000" dirty="0">
              <a:latin typeface="Comic Sans MS" panose="030F0702030302020204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58160"/>
            <a:ext cx="8784976" cy="6583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/>
            <a:endParaRPr lang="es-MX" dirty="0">
              <a:latin typeface="Comic Sans MS" panose="030F0702030302020204" pitchFamily="66" charset="0"/>
            </a:endParaRPr>
          </a:p>
          <a:p>
            <a:pPr algn="just"/>
            <a:endParaRPr lang="es-MX" dirty="0">
              <a:latin typeface="Comic Sans MS" panose="030F0702030302020204" pitchFamily="66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s-MX" dirty="0">
                <a:latin typeface="Comic Sans MS" panose="030F0702030302020204" pitchFamily="66" charset="0"/>
              </a:rPr>
              <a:t>E</a:t>
            </a:r>
            <a:r>
              <a:rPr lang="es-MX" sz="2400" dirty="0">
                <a:latin typeface="Comic Sans MS" panose="030F0702030302020204" pitchFamily="66" charset="0"/>
              </a:rPr>
              <a:t>l animador….. NO nace, sino que se hace.</a:t>
            </a:r>
          </a:p>
          <a:p>
            <a:pPr marL="0" indent="0" algn="just">
              <a:buNone/>
            </a:pPr>
            <a:endParaRPr lang="es-MX" dirty="0">
              <a:latin typeface="Comic Sans MS" panose="030F0702030302020204" pitchFamily="66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s-MX" dirty="0">
                <a:latin typeface="Comic Sans MS" panose="030F0702030302020204" pitchFamily="66" charset="0"/>
              </a:rPr>
              <a:t>C</a:t>
            </a:r>
            <a:r>
              <a:rPr lang="es-MX" sz="2400" dirty="0">
                <a:latin typeface="Comic Sans MS" panose="030F0702030302020204" pitchFamily="66" charset="0"/>
              </a:rPr>
              <a:t>on un poco de práctica. Todos podemos ser buenos animadores.</a:t>
            </a:r>
          </a:p>
          <a:p>
            <a:pPr algn="just"/>
            <a:endParaRPr lang="es-MX" sz="2400" dirty="0">
              <a:latin typeface="Comic Sans MS" panose="030F0702030302020204" pitchFamily="66" charset="0"/>
            </a:endParaRPr>
          </a:p>
          <a:p>
            <a:pPr algn="just"/>
            <a:endParaRPr lang="es-MX" dirty="0">
              <a:latin typeface="Comic Sans MS" panose="030F0702030302020204" pitchFamily="66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A7C4773-D54E-4B7B-A0F8-69394A8BB1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7" y="3429000"/>
            <a:ext cx="3784277" cy="3014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876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0801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>
                <a:latin typeface="Comic Sans MS" panose="030F0702030302020204" pitchFamily="66" charset="0"/>
              </a:rPr>
              <a:t>Tipos de Animador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4006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s-MX" sz="2000" dirty="0">
                <a:latin typeface="Comic Sans MS" panose="030F0702030302020204" pitchFamily="66" charset="0"/>
              </a:rPr>
              <a:t>Aquellos que NO Creen en las personas: </a:t>
            </a:r>
          </a:p>
          <a:p>
            <a:pPr marL="457200" lvl="1" indent="0" algn="r">
              <a:buNone/>
            </a:pPr>
            <a:r>
              <a:rPr lang="es-MX" sz="2000" dirty="0">
                <a:latin typeface="Comic Sans MS" panose="030F0702030302020204" pitchFamily="66" charset="0"/>
              </a:rPr>
              <a:t>1.Tienen control total sobre el grupo:</a:t>
            </a:r>
          </a:p>
          <a:p>
            <a:pPr marL="457200" lvl="1" indent="0" algn="r">
              <a:buNone/>
            </a:pPr>
            <a:r>
              <a:rPr lang="es-MX" sz="2000" dirty="0">
                <a:latin typeface="Comic Sans MS" panose="030F0702030302020204" pitchFamily="66" charset="0"/>
              </a:rPr>
              <a:t>2. Sólo responden si les exige mucho.</a:t>
            </a:r>
          </a:p>
          <a:p>
            <a:pPr marL="457200" lvl="1" indent="0" algn="r">
              <a:buNone/>
            </a:pPr>
            <a:r>
              <a:rPr lang="es-MX" sz="2000" dirty="0">
                <a:latin typeface="Comic Sans MS" panose="030F0702030302020204" pitchFamily="66" charset="0"/>
              </a:rPr>
              <a:t>3. Sienten que deben actuar con mucha exigencia y autoridad.</a:t>
            </a:r>
          </a:p>
          <a:p>
            <a:pPr marL="457200" lvl="1" indent="0" algn="r">
              <a:buNone/>
            </a:pPr>
            <a:r>
              <a:rPr lang="es-MX" sz="2000" dirty="0">
                <a:latin typeface="Comic Sans MS" panose="030F0702030302020204" pitchFamily="66" charset="0"/>
              </a:rPr>
              <a:t>4. Creen saberlo todo y hacen todo por sí mismos.</a:t>
            </a:r>
          </a:p>
          <a:p>
            <a:pPr marL="457200" lvl="1" indent="0" algn="r">
              <a:buNone/>
            </a:pPr>
            <a:r>
              <a:rPr lang="es-MX" sz="2000" dirty="0">
                <a:latin typeface="Comic Sans MS" panose="030F0702030302020204" pitchFamily="66" charset="0"/>
              </a:rPr>
              <a:t>5. No delegan responsabilidades.</a:t>
            </a:r>
          </a:p>
          <a:p>
            <a:pPr marL="457200" lvl="1" indent="0" algn="r">
              <a:buNone/>
            </a:pPr>
            <a:r>
              <a:rPr lang="es-MX" sz="2000" dirty="0">
                <a:latin typeface="Comic Sans MS" panose="030F0702030302020204" pitchFamily="66" charset="0"/>
              </a:rPr>
              <a:t>6. Absorben la mayor parte del trabajo y dirigen todas las actividades.</a:t>
            </a:r>
          </a:p>
          <a:p>
            <a:pPr marL="457200" lvl="1" indent="0" algn="r">
              <a:buNone/>
            </a:pPr>
            <a:r>
              <a:rPr lang="es-MX" sz="2000" dirty="0">
                <a:latin typeface="Comic Sans MS" panose="030F0702030302020204" pitchFamily="66" charset="0"/>
              </a:rPr>
              <a:t>7. Siempre quieren que </a:t>
            </a:r>
            <a:r>
              <a:rPr lang="es-MX" sz="2000">
                <a:latin typeface="Comic Sans MS" panose="030F0702030302020204" pitchFamily="66" charset="0"/>
              </a:rPr>
              <a:t>se les </a:t>
            </a:r>
            <a:r>
              <a:rPr lang="es-MX" sz="2000" dirty="0">
                <a:latin typeface="Comic Sans MS" panose="030F0702030302020204" pitchFamily="66" charset="0"/>
              </a:rPr>
              <a:t>escuche y que les obedezcan.</a:t>
            </a:r>
          </a:p>
          <a:p>
            <a:pPr marL="457200" lvl="1" indent="0" algn="r">
              <a:buNone/>
            </a:pPr>
            <a:r>
              <a:rPr lang="es-MX" sz="2000" dirty="0">
                <a:latin typeface="Comic Sans MS" panose="030F0702030302020204" pitchFamily="66" charset="0"/>
              </a:rPr>
              <a:t>8. No preguntan, ni sugieren, sino que imponen.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1BBB6AB-F841-4D1A-AA75-EC05D01E75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4522576"/>
            <a:ext cx="2952328" cy="200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76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MX" sz="2000" dirty="0">
                <a:latin typeface="Comic Sans MS" panose="030F0702030302020204" pitchFamily="66" charset="0"/>
              </a:rPr>
              <a:t>Aquellos que NO permiten crecer a los miembros del grupo:</a:t>
            </a:r>
          </a:p>
          <a:p>
            <a:pPr marL="0" indent="0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457200" lvl="1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1) Resuelven los problemas de todos.</a:t>
            </a:r>
          </a:p>
          <a:p>
            <a:pPr marL="457200" lvl="1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457200" lvl="1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2) Les hace todo el trabajo.</a:t>
            </a:r>
          </a:p>
          <a:p>
            <a:pPr marL="457200" lvl="1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457200" lvl="1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3) Les da consejos, los consuela pero NO los enfrenta a su realidad.</a:t>
            </a:r>
          </a:p>
          <a:p>
            <a:pPr marL="457200" lvl="1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457200" lvl="1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4) No propician un clima de libertad donde cada uno se haga    responsable de sus acciones.</a:t>
            </a:r>
          </a:p>
          <a:p>
            <a:pPr marL="457200" lvl="1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457200" lvl="1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5) No los deja cuestionar, preguntar, les resuelve todo.</a:t>
            </a:r>
          </a:p>
          <a:p>
            <a:pPr marL="457200" lvl="1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457200" lvl="1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6) La gente dice que éste sabe muchas cosas.</a:t>
            </a:r>
          </a:p>
          <a:p>
            <a:pPr marL="457200" lvl="1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457200" lvl="1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7) Tienen facilidad de palabra.</a:t>
            </a:r>
          </a:p>
          <a:p>
            <a:pPr marL="457200" lvl="1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457200" lvl="1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8</a:t>
            </a:r>
            <a:r>
              <a:rPr lang="es-MX" sz="2000">
                <a:latin typeface="Comic Sans MS" panose="030F0702030302020204" pitchFamily="66" charset="0"/>
              </a:rPr>
              <a:t>) Opinan primero </a:t>
            </a:r>
            <a:r>
              <a:rPr lang="es-MX" sz="2000" dirty="0">
                <a:latin typeface="Comic Sans MS" panose="030F0702030302020204" pitchFamily="66" charset="0"/>
              </a:rPr>
              <a:t>y lo que dice es lo que se hace siempre.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5D728A0-1F6F-4225-BF51-726D6D1CAD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0233" y="4437112"/>
            <a:ext cx="1999104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207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02642"/>
            <a:ext cx="8784976" cy="648072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MX" sz="2000" dirty="0">
                <a:latin typeface="Comic Sans MS" panose="030F0702030302020204" pitchFamily="66" charset="0"/>
              </a:rPr>
              <a:t>Aquellos que son Pasivos:</a:t>
            </a:r>
          </a:p>
          <a:p>
            <a:pPr marL="0" indent="0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s-MX" sz="2000" dirty="0">
                <a:latin typeface="Comic Sans MS" panose="030F0702030302020204" pitchFamily="66" charset="0"/>
              </a:rPr>
              <a:t>Permite el desorden y la indisciplina.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2.    No da ejemplo.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3.    Deja que todos hagan lo que quieran.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4.    No se preocupa por llegar a conclusiones y compromisos de 	grupo o intercambio de opiniones.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5.    No planea su día de trabajo.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6.    En las reuniones NO interrumpe aunque se salgan del tema los 	participantes.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7.    Casi nunca da su opinión.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8.    Deja que todos participen sin orden.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9.    No le importa faltar ni crear un buen ambiente de grupo.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ABB5A79-1ADC-4A71-B80F-5678529723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776" y="4788852"/>
            <a:ext cx="4464496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707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MX" sz="2000" dirty="0">
                <a:latin typeface="Comic Sans MS" panose="030F0702030302020204" pitchFamily="66" charset="0"/>
              </a:rPr>
              <a:t>Aquellos que tienen recta intención:</a:t>
            </a:r>
          </a:p>
          <a:p>
            <a:pPr marL="0" indent="0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1.-  Lo que más le interesa es que todos participen pero con orden.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2.- Aclara bien el tema que será tratado.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3.- Interrumpe con educación a las personas que se salen del tema.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4.- Trata que el mismo grupo responda las preguntas que ellos 	mismos se hacen.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5.- Delega responsabilidades y tareas.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6.- Sabe escuchar y favorece un clima de apertura donde todos 	puedan hablar.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7.- Se entusiasma con el trabajo.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8.- Pone el ejemplo más que decir muchas palabras.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9.- Se esfuerza por crear relaciones amistosas en el grupo.</a:t>
            </a:r>
          </a:p>
          <a:p>
            <a:pPr marL="457200" lvl="1" indent="0">
              <a:buNone/>
            </a:pPr>
            <a:r>
              <a:rPr lang="es-MX" sz="2000" dirty="0">
                <a:latin typeface="Comic Sans MS" panose="030F0702030302020204" pitchFamily="66" charset="0"/>
              </a:rPr>
              <a:t>10.- No impone, sino que sabe sugerir y aportar.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0C4B562-BC4C-47AB-A6B4-BD86A022D8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9568" y="5102238"/>
            <a:ext cx="2644864" cy="1481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901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2899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>
                <a:latin typeface="Comic Sans MS" panose="030F0702030302020204" pitchFamily="66" charset="0"/>
              </a:rPr>
              <a:t>Respondamos….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256584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s-MX" sz="2400" dirty="0">
              <a:latin typeface="Comic Sans MS" panose="030F0702030302020204" pitchFamily="66" charset="0"/>
            </a:endParaRPr>
          </a:p>
          <a:p>
            <a:endParaRPr lang="es-MX" sz="2400" dirty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Comic Sans MS" panose="030F0702030302020204" pitchFamily="66" charset="0"/>
              </a:rPr>
              <a:t>¿Cuál es tu estilo de dirigir y qué actitudes debes de cambiar para fomentar el crecimiento de tu grupo?</a:t>
            </a:r>
          </a:p>
          <a:p>
            <a:endParaRPr lang="es-MX" sz="2400" dirty="0">
              <a:latin typeface="Comic Sans MS" panose="030F0702030302020204" pitchFamily="66" charset="0"/>
            </a:endParaRPr>
          </a:p>
          <a:p>
            <a:endParaRPr lang="es-MX" sz="2400" dirty="0">
              <a:latin typeface="Comic Sans MS" panose="030F0702030302020204" pitchFamily="66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7CCA7AF-0B9E-4D0C-9AF3-20C7CA62F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776" y="3429000"/>
            <a:ext cx="3096344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295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0527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3200" dirty="0">
                <a:latin typeface="Comic Sans MS" panose="030F0702030302020204" pitchFamily="66" charset="0"/>
              </a:rPr>
              <a:t>Lo que se dice sobre el animador…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61662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es-MX" sz="20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1.- No es un líder.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2.- No es quien decide todo.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3.- Ayuda a los grupos a que tomen decisiones con orden y organización.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4.- Ayuda en los grupos a que la gente piense y analice los problemas 	para resolverlos juntos.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5.- Coordina los trabajos de los grupos para que puedan dar sus ideas, no 	es un “Sabelotodo”.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6.- Ayuda a que las personas aprendan a pensar , No impone su opinión.</a:t>
            </a:r>
          </a:p>
          <a:p>
            <a:pPr marL="0" indent="0" algn="just">
              <a:buNone/>
            </a:pPr>
            <a:r>
              <a:rPr lang="es-MX" sz="2000" dirty="0">
                <a:latin typeface="Comic Sans MS" panose="030F0702030302020204" pitchFamily="66" charset="0"/>
              </a:rPr>
              <a:t>7.- Es un servidor de la comunidad. Ayuda a que todos den su opinión y 	estudien la mejor forma de resolver los problemas 	comunitariamente.</a:t>
            </a:r>
          </a:p>
          <a:p>
            <a:pPr marL="0" indent="0">
              <a:buNone/>
            </a:pPr>
            <a:endParaRPr lang="es-MX" sz="2400" dirty="0">
              <a:latin typeface="Comic Sans MS" panose="030F0702030302020204" pitchFamily="66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236FCD7-7602-47A5-83B8-3A599D9B8F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896" y="5014689"/>
            <a:ext cx="4536504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3761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1258</Words>
  <Application>Microsoft Office PowerPoint</Application>
  <PresentationFormat>Presentación en pantalla (4:3)</PresentationFormat>
  <Paragraphs>129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Comic Sans MS</vt:lpstr>
      <vt:lpstr>Wingdings</vt:lpstr>
      <vt:lpstr>Tema de Office</vt:lpstr>
      <vt:lpstr>Criterios de renovación para una futura programación del ASESOR.  Tópicos para el acompañamiento Eclesial de MFC  </vt:lpstr>
      <vt:lpstr>Algunos aspectos por los cuales no se asiste a una reunión X</vt:lpstr>
      <vt:lpstr>Presentación de PowerPoint</vt:lpstr>
      <vt:lpstr>Tipos de Animador</vt:lpstr>
      <vt:lpstr>Presentación de PowerPoint</vt:lpstr>
      <vt:lpstr>Presentación de PowerPoint</vt:lpstr>
      <vt:lpstr>Presentación de PowerPoint</vt:lpstr>
      <vt:lpstr>Respondamos….</vt:lpstr>
      <vt:lpstr>Lo que se dice sobre el animador…</vt:lpstr>
      <vt:lpstr>Funciones del Animador…</vt:lpstr>
      <vt:lpstr>Jesús, Animador de la comunidad.</vt:lpstr>
      <vt:lpstr>Propongo  revisar y compartir para mejorar nuestro caminar.</vt:lpstr>
      <vt:lpstr>Hagamos de nuestra jornada alimento para nuestra vida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¿QUÉ ES UN ANIMADOR?</dc:title>
  <dc:creator>LUIS MANUEL</dc:creator>
  <cp:lastModifiedBy>Sr. Cura Luis Manuel</cp:lastModifiedBy>
  <cp:revision>43</cp:revision>
  <dcterms:created xsi:type="dcterms:W3CDTF">2016-11-23T23:03:24Z</dcterms:created>
  <dcterms:modified xsi:type="dcterms:W3CDTF">2025-09-22T17:23:39Z</dcterms:modified>
</cp:coreProperties>
</file>