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9" r:id="rId1"/>
  </p:sldMasterIdLst>
  <p:sldIdLst>
    <p:sldId id="256" r:id="rId2"/>
    <p:sldId id="274" r:id="rId3"/>
    <p:sldId id="261" r:id="rId4"/>
    <p:sldId id="262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58" r:id="rId13"/>
    <p:sldId id="269" r:id="rId14"/>
    <p:sldId id="272" r:id="rId15"/>
    <p:sldId id="270" r:id="rId16"/>
    <p:sldId id="273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453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9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8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FA1846-DA80-1C48-A609-854EA85C59AD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4732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0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5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2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6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F5E60-9974-AC48-9591-99C2BB44B7CF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221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9075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152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5AAD8-227A-4E33-A12E-965309572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000" b="1" i="1" dirty="0"/>
              <a:t>Base Psicológica del Crecimiento Afectivo</a:t>
            </a:r>
            <a:endParaRPr lang="es-MX" sz="60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DFC050-E5F2-4346-BC8A-C3E91C414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Mtra. Gabriela Mercado</a:t>
            </a:r>
          </a:p>
        </p:txBody>
      </p:sp>
    </p:spTree>
    <p:extLst>
      <p:ext uri="{BB962C8B-B14F-4D97-AF65-F5344CB8AC3E}">
        <p14:creationId xmlns:p14="http://schemas.microsoft.com/office/powerpoint/2010/main" val="19774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9CE59-EC72-4A1F-A4D4-223055BC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Heridas emocionales o traumas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B2800C2-FC37-4F61-8100-01780F8D6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00" y="22860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86586-7CD2-4DB2-BC1E-8432C100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i="1" dirty="0"/>
              <a:t>Construcción de un sentido de identidad coherente que guíe las elecciones afectivas</a:t>
            </a:r>
            <a:endParaRPr lang="es-MX" b="1" i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B7E2CDB-61F7-42A0-A4AF-37B29B768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00" y="22860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B1B1-0C46-4782-BB5B-16B1066E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dirty="0"/>
              <a:t>Banditas </a:t>
            </a:r>
            <a:br>
              <a:rPr lang="es-MX" b="1" i="1" dirty="0"/>
            </a:br>
            <a:r>
              <a:rPr lang="es-MX" b="1" i="1" dirty="0"/>
              <a:t>Entrega de material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BF11E90-7C83-46A9-8416-365E76CB5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676" y="1660712"/>
            <a:ext cx="4574241" cy="45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9F732-9405-4C0B-990A-F8332E13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dirty="0"/>
              <a:t>Conclusión personal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598799B-3A5E-463B-959D-11E1C90D2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31"/>
          <a:stretch/>
        </p:blipFill>
        <p:spPr>
          <a:xfrm>
            <a:off x="3448094" y="1976522"/>
            <a:ext cx="5448212" cy="35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1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0A1E7-1500-4A50-AC02-517C2C4F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dirty="0"/>
              <a:t>Compromisos</a:t>
            </a:r>
            <a:r>
              <a:rPr lang="es-MX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D3BDC1-77FF-4857-B903-8521FDE4A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16157"/>
            <a:ext cx="5921538" cy="3581400"/>
          </a:xfrm>
        </p:spPr>
        <p:txBody>
          <a:bodyPr>
            <a:noAutofit/>
          </a:bodyPr>
          <a:lstStyle/>
          <a:p>
            <a:pPr algn="just"/>
            <a:r>
              <a:rPr lang="es-ES" sz="2400" dirty="0"/>
              <a:t>Capacidad de identificar y comprender las propias emociones</a:t>
            </a:r>
          </a:p>
          <a:p>
            <a:pPr algn="just"/>
            <a:r>
              <a:rPr lang="es-ES" sz="2400" dirty="0"/>
              <a:t>Identificar las fortalezas, debilidades y experiencias que han moldeado la manera de relacionarse.</a:t>
            </a:r>
          </a:p>
          <a:p>
            <a:pPr algn="just"/>
            <a:r>
              <a:rPr lang="es-ES" sz="2400" dirty="0"/>
              <a:t>Regulación emocional</a:t>
            </a:r>
          </a:p>
          <a:p>
            <a:pPr algn="just"/>
            <a:r>
              <a:rPr lang="es-ES" sz="2400" dirty="0"/>
              <a:t>Desarrollo de habilidades para manejar emociones intensas (enojo, tristeza, miedo) sin dañar a otros ni a sí mismo.</a:t>
            </a:r>
          </a:p>
          <a:p>
            <a:pPr algn="just"/>
            <a:r>
              <a:rPr lang="es-ES" sz="2400" dirty="0"/>
              <a:t>Tolerancia a la frustración y postergación de gratificaciones.</a:t>
            </a:r>
            <a:endParaRPr lang="es-MX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E2057A-17EC-4494-BC1A-EB741167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138" y="2475587"/>
            <a:ext cx="4365114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4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F9DB4-3F92-440D-81F0-215F0BEB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Compromisos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8110E8C-0AE6-46D7-A064-9E919B747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05958"/>
            <a:ext cx="4968671" cy="3581400"/>
          </a:xfrm>
        </p:spPr>
        <p:txBody>
          <a:bodyPr>
            <a:noAutofit/>
          </a:bodyPr>
          <a:lstStyle/>
          <a:p>
            <a:r>
              <a:rPr lang="es-ES" sz="2400" dirty="0"/>
              <a:t>Habilidad para reconocer emociones y perspectivas ajenas.</a:t>
            </a:r>
          </a:p>
          <a:p>
            <a:r>
              <a:rPr lang="es-ES" sz="2400" dirty="0"/>
              <a:t>Favorece la compasión, la cooperación y la resolución pacífica de conflictos.</a:t>
            </a:r>
          </a:p>
          <a:p>
            <a:r>
              <a:rPr lang="es-ES" sz="2400" dirty="0"/>
              <a:t>Apego seguro y vínculos sanos</a:t>
            </a:r>
          </a:p>
          <a:p>
            <a:r>
              <a:rPr lang="es-ES" sz="2400" dirty="0"/>
              <a:t>Relacionarse desde la confianza, el respeto y la reciprocidad</a:t>
            </a:r>
          </a:p>
          <a:p>
            <a:r>
              <a:rPr lang="es-ES" sz="2400" dirty="0"/>
              <a:t>Capacidad de establecer límites saludables en las relaciones</a:t>
            </a:r>
            <a:endParaRPr lang="es-MX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47E60F-4EF2-462C-BCF1-210232EB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805" y="1805958"/>
            <a:ext cx="4968671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7B805-9E9A-4842-B48D-CF3BBD79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Compromisos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C5A25F-0AB3-458C-86F2-2233708A3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2400" dirty="0"/>
              <a:t>Integración de experiencias</a:t>
            </a:r>
          </a:p>
          <a:p>
            <a:r>
              <a:rPr lang="es-ES" sz="2400" dirty="0"/>
              <a:t>Elaboración de pasados.</a:t>
            </a:r>
          </a:p>
          <a:p>
            <a:r>
              <a:rPr lang="es-ES" sz="2400" dirty="0"/>
              <a:t>Desarrollo de resiliencia y sentido de continuidad personal</a:t>
            </a:r>
          </a:p>
          <a:p>
            <a:r>
              <a:rPr lang="es-ES" sz="2400" dirty="0"/>
              <a:t>Proyecto de vida y sentido</a:t>
            </a:r>
          </a:p>
          <a:p>
            <a:r>
              <a:rPr lang="es-ES" sz="2400" dirty="0"/>
              <a:t>Capacidad de orientar las relaciones y emociones hacia metas significativas.</a:t>
            </a:r>
          </a:p>
          <a:p>
            <a:r>
              <a:rPr lang="es-ES" sz="2400" dirty="0"/>
              <a:t>Construcción de un sentido de identidad coherente que guíe las elecciones afectivas.</a:t>
            </a:r>
            <a:endParaRPr lang="es-MX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102726-A057-4594-98C8-35931DEA9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96" y="576543"/>
            <a:ext cx="4199404" cy="23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5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75195-C4ED-4E4C-9339-4C9C07AF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Espejito, espejito</a:t>
            </a:r>
            <a:br>
              <a:rPr lang="es-MX" dirty="0"/>
            </a:br>
            <a:r>
              <a:rPr lang="es-MX" dirty="0"/>
              <a:t>¿Quién es el mas?...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A036A4-95E8-414F-8C81-540A15059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/>
              <a:t>Un solo objetivo te dará la pauta para continuar con el crecimiento psicológico y afectivo </a:t>
            </a:r>
          </a:p>
        </p:txBody>
      </p:sp>
    </p:spTree>
    <p:extLst>
      <p:ext uri="{BB962C8B-B14F-4D97-AF65-F5344CB8AC3E}">
        <p14:creationId xmlns:p14="http://schemas.microsoft.com/office/powerpoint/2010/main" val="304943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699C5-06A0-4998-8DEB-422ED7E5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i="1" dirty="0"/>
              <a:t>BIENVENIDOS, SIEMPRE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2BCBBF-8C13-4DAF-A445-263F8CBA9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3021718"/>
            <a:ext cx="9601200" cy="21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4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208F8-A76D-4353-BA2B-0165A08D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Ejemplos de heridas emocionales y de identidad familiar que impiden crecer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56E8F-AD28-4714-BBEA-2818120E8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Una niña crece en un hogar donde su madre constantemente critica sus pequeños logros y la compara con sus hermanos, haciendo denotar que ellos van mejor. Aunque cumple con las expectativas, nunca recibe reconocimiento ni afecto. Herida: La niña desarrolla la creencia de que “no es suficiente” y que debe esforzarse de manera extrema para ser querida. </a:t>
            </a:r>
          </a:p>
          <a:p>
            <a:pPr marL="0" indent="0" algn="just">
              <a:buNone/>
            </a:pPr>
            <a:r>
              <a:rPr lang="es-ES" dirty="0"/>
              <a:t>Consecuencia afectiva/relacional: En su vida adulta, puede sentir ansiedad al recibir críticas, buscar aprobación de manera compulsiva o evitar relaciones donde tema ser juzgada.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042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F543E-50D1-40F2-B094-209A824E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245BC3-C9CB-448B-AFF5-3166F8191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Un adolescente crece con un padre que rara vez expresa afecto, físico y menos verbal y que lo reprende cada vez que muestra tristeza o llora, diciéndole que “debe ser fuerte y no parecer débil”.</a:t>
            </a:r>
          </a:p>
          <a:p>
            <a:pPr marL="0" indent="0">
              <a:buNone/>
            </a:pPr>
            <a:r>
              <a:rPr lang="es-ES" dirty="0"/>
              <a:t>Herida: El joven aprende a reprimir sus emociones y a desconectarse de lo que siente para cumplir con el mandato de “ser fuerte”.</a:t>
            </a:r>
          </a:p>
          <a:p>
            <a:pPr marL="0" indent="0">
              <a:buNone/>
            </a:pPr>
            <a:r>
              <a:rPr lang="es-ES" dirty="0"/>
              <a:t>Consecuencia afectiva/relacional: En su vida adulta, le cuesta expresar cariño, evita hablar de sus emociones y puede presentar dificultades para establecer intimidad emocional en su pareja o amistades.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08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85580-FBED-436F-9B2C-C44B675C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dirty="0"/>
              <a:t>Autoconocimiento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F949A8-F17E-40F0-85BA-5D17EC88F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56BCAA-7290-473D-8BE3-04F7FAD6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59" y="186465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F6A343-0F66-4347-8460-1FA214828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4400" b="1" i="1" dirty="0"/>
              <a:t>Reconocimiento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C7B053-CB0A-46F6-92B2-DEB783171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94" y="811306"/>
            <a:ext cx="5056094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8EEF86-DC05-4274-9C4C-C29C9765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/>
              <a:t>Empatía y comprensión del otro </a:t>
            </a:r>
            <a:endParaRPr lang="es-MX" sz="3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5B0A28-C732-4526-8F5C-84DB1A82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07" y="2286000"/>
            <a:ext cx="4105834" cy="41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0BE1A-9E56-499D-9DB3-822CCF25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i="1" dirty="0"/>
              <a:t>Integración de experiencias</a:t>
            </a:r>
            <a:br>
              <a:rPr lang="es-MX" b="1" i="1" dirty="0"/>
            </a:br>
            <a:endParaRPr lang="es-MX" b="1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E00C7-A782-4E36-916B-E4038DA9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813931-E5CC-4F86-9725-123B855D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2" b="10000"/>
          <a:stretch/>
        </p:blipFill>
        <p:spPr>
          <a:xfrm>
            <a:off x="3640580" y="2286000"/>
            <a:ext cx="5296451" cy="40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59C67-6559-4D0A-BD9F-F738744C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i="1" dirty="0"/>
              <a:t>Proyecto de vida y sentido </a:t>
            </a:r>
            <a:endParaRPr lang="es-MX" b="1" i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6CB21EB-0880-4892-B3E3-6A8973A23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00" y="22860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corte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Recort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146</TotalTime>
  <Words>413</Words>
  <Application>Microsoft Office PowerPoint</Application>
  <PresentationFormat>Panorámica</PresentationFormat>
  <Paragraphs>39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Franklin Gothic Book</vt:lpstr>
      <vt:lpstr>Recorte</vt:lpstr>
      <vt:lpstr>Base Psicológica del Crecimiento Afectivo</vt:lpstr>
      <vt:lpstr>BIENVENIDOS, SIEMPRE</vt:lpstr>
      <vt:lpstr>Ejemplos de heridas emocionales y de identidad familiar que impiden crecer</vt:lpstr>
      <vt:lpstr>Presentación de PowerPoint</vt:lpstr>
      <vt:lpstr>Autoconocimiento </vt:lpstr>
      <vt:lpstr>Presentación de PowerPoint</vt:lpstr>
      <vt:lpstr>Presentación de PowerPoint</vt:lpstr>
      <vt:lpstr>Integración de experiencias </vt:lpstr>
      <vt:lpstr>Proyecto de vida y sentido </vt:lpstr>
      <vt:lpstr>Heridas emocionales o traumas </vt:lpstr>
      <vt:lpstr>Construcción de un sentido de identidad coherente que guíe las elecciones afectivas</vt:lpstr>
      <vt:lpstr>Banditas  Entrega de material</vt:lpstr>
      <vt:lpstr>Conclusión personal </vt:lpstr>
      <vt:lpstr>Compromisos </vt:lpstr>
      <vt:lpstr>Compromisos</vt:lpstr>
      <vt:lpstr>Compromisos </vt:lpstr>
      <vt:lpstr>Espejito, espejito ¿Quién es el mas?...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 Psicológica del Crecimiento Afectivo</dc:title>
  <dc:creator>Psic. Gabriela Mercado</dc:creator>
  <cp:lastModifiedBy>Cesar Arellano</cp:lastModifiedBy>
  <cp:revision>12</cp:revision>
  <dcterms:created xsi:type="dcterms:W3CDTF">2025-09-24T04:01:19Z</dcterms:created>
  <dcterms:modified xsi:type="dcterms:W3CDTF">2025-09-24T12:45:34Z</dcterms:modified>
</cp:coreProperties>
</file>